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2"/>
  </p:notesMasterIdLst>
  <p:sldIdLst>
    <p:sldId id="256" r:id="rId2"/>
    <p:sldId id="767" r:id="rId3"/>
    <p:sldId id="327" r:id="rId4"/>
    <p:sldId id="328" r:id="rId5"/>
    <p:sldId id="434" r:id="rId6"/>
    <p:sldId id="435" r:id="rId7"/>
    <p:sldId id="766" r:id="rId8"/>
    <p:sldId id="540" r:id="rId9"/>
    <p:sldId id="459" r:id="rId10"/>
    <p:sldId id="460" r:id="rId11"/>
    <p:sldId id="461" r:id="rId12"/>
    <p:sldId id="462" r:id="rId13"/>
    <p:sldId id="463" r:id="rId14"/>
    <p:sldId id="464" r:id="rId15"/>
    <p:sldId id="465" r:id="rId16"/>
    <p:sldId id="466" r:id="rId17"/>
    <p:sldId id="467" r:id="rId18"/>
    <p:sldId id="468" r:id="rId19"/>
    <p:sldId id="469" r:id="rId20"/>
    <p:sldId id="498" r:id="rId21"/>
    <p:sldId id="541" r:id="rId22"/>
    <p:sldId id="542" r:id="rId23"/>
    <p:sldId id="544" r:id="rId24"/>
    <p:sldId id="546" r:id="rId25"/>
    <p:sldId id="547" r:id="rId26"/>
    <p:sldId id="549" r:id="rId27"/>
    <p:sldId id="550" r:id="rId28"/>
    <p:sldId id="551" r:id="rId29"/>
    <p:sldId id="553" r:id="rId30"/>
    <p:sldId id="554" r:id="rId31"/>
    <p:sldId id="555" r:id="rId32"/>
    <p:sldId id="557" r:id="rId33"/>
    <p:sldId id="558" r:id="rId34"/>
    <p:sldId id="559" r:id="rId35"/>
    <p:sldId id="565" r:id="rId36"/>
    <p:sldId id="567" r:id="rId37"/>
    <p:sldId id="568" r:id="rId38"/>
    <p:sldId id="569" r:id="rId39"/>
    <p:sldId id="570" r:id="rId40"/>
    <p:sldId id="470" r:id="rId41"/>
    <p:sldId id="471" r:id="rId42"/>
    <p:sldId id="472" r:id="rId43"/>
    <p:sldId id="473" r:id="rId44"/>
    <p:sldId id="474" r:id="rId45"/>
    <p:sldId id="485" r:id="rId46"/>
    <p:sldId id="486" r:id="rId47"/>
    <p:sldId id="487" r:id="rId48"/>
    <p:sldId id="488" r:id="rId49"/>
    <p:sldId id="489" r:id="rId50"/>
    <p:sldId id="491" r:id="rId51"/>
    <p:sldId id="765" r:id="rId52"/>
    <p:sldId id="493" r:id="rId53"/>
    <p:sldId id="494" r:id="rId54"/>
    <p:sldId id="499" r:id="rId55"/>
    <p:sldId id="572" r:id="rId56"/>
    <p:sldId id="573" r:id="rId57"/>
    <p:sldId id="574" r:id="rId58"/>
    <p:sldId id="575" r:id="rId59"/>
    <p:sldId id="576" r:id="rId60"/>
    <p:sldId id="577" r:id="rId61"/>
    <p:sldId id="578" r:id="rId62"/>
    <p:sldId id="579" r:id="rId63"/>
    <p:sldId id="580" r:id="rId64"/>
    <p:sldId id="581" r:id="rId65"/>
    <p:sldId id="582" r:id="rId66"/>
    <p:sldId id="583" r:id="rId67"/>
    <p:sldId id="585" r:id="rId68"/>
    <p:sldId id="586" r:id="rId69"/>
    <p:sldId id="587" r:id="rId70"/>
    <p:sldId id="588" r:id="rId71"/>
    <p:sldId id="590" r:id="rId72"/>
    <p:sldId id="591" r:id="rId73"/>
    <p:sldId id="592" r:id="rId74"/>
    <p:sldId id="594" r:id="rId75"/>
    <p:sldId id="501" r:id="rId76"/>
    <p:sldId id="502" r:id="rId77"/>
    <p:sldId id="503" r:id="rId78"/>
    <p:sldId id="677" r:id="rId79"/>
    <p:sldId id="505" r:id="rId80"/>
    <p:sldId id="506" r:id="rId81"/>
    <p:sldId id="507" r:id="rId82"/>
    <p:sldId id="508" r:id="rId83"/>
    <p:sldId id="509" r:id="rId84"/>
    <p:sldId id="510" r:id="rId85"/>
    <p:sldId id="511" r:id="rId86"/>
    <p:sldId id="512" r:id="rId87"/>
    <p:sldId id="513" r:id="rId88"/>
    <p:sldId id="596" r:id="rId89"/>
    <p:sldId id="298" r:id="rId90"/>
    <p:sldId id="297" r:id="rId9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B3D6"/>
    <a:srgbClr val="36B1D2"/>
    <a:srgbClr val="2787A0"/>
    <a:srgbClr val="FF6699"/>
    <a:srgbClr val="FF33CC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3" autoAdjust="0"/>
    <p:restoredTop sz="94622" autoAdjust="0"/>
  </p:normalViewPr>
  <p:slideViewPr>
    <p:cSldViewPr>
      <p:cViewPr varScale="1">
        <p:scale>
          <a:sx n="123" d="100"/>
          <a:sy n="123" d="100"/>
        </p:scale>
        <p:origin x="96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288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theme" Target="theme/theme1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microsoft.com/office/2016/11/relationships/changesInfo" Target="changesInfos/changesInfo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ttman, Barry" userId="bff186cd-6ce8-41ba-8e8c-e85cdef216de" providerId="ADAL" clId="{19572F30-3517-45E5-BFD4-F630B2182BAD}"/>
    <pc:docChg chg="modSld">
      <pc:chgData name="Wittman, Barry" userId="bff186cd-6ce8-41ba-8e8c-e85cdef216de" providerId="ADAL" clId="{19572F30-3517-45E5-BFD4-F630B2182BAD}" dt="2025-10-29T18:35:03.549" v="33" actId="20577"/>
      <pc:docMkLst>
        <pc:docMk/>
      </pc:docMkLst>
      <pc:sldChg chg="modSp">
        <pc:chgData name="Wittman, Barry" userId="bff186cd-6ce8-41ba-8e8c-e85cdef216de" providerId="ADAL" clId="{19572F30-3517-45E5-BFD4-F630B2182BAD}" dt="2025-10-29T18:34:43.095" v="1" actId="20577"/>
        <pc:sldMkLst>
          <pc:docMk/>
          <pc:sldMk cId="0" sldId="256"/>
        </pc:sldMkLst>
        <pc:spChg chg="mod">
          <ac:chgData name="Wittman, Barry" userId="bff186cd-6ce8-41ba-8e8c-e85cdef216de" providerId="ADAL" clId="{19572F30-3517-45E5-BFD4-F630B2182BAD}" dt="2025-10-29T18:34:43.095" v="1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19572F30-3517-45E5-BFD4-F630B2182BAD}" dt="2025-10-29T18:34:50.286" v="18" actId="20577"/>
        <pc:sldMkLst>
          <pc:docMk/>
          <pc:sldMk cId="0" sldId="327"/>
        </pc:sldMkLst>
        <pc:spChg chg="mod">
          <ac:chgData name="Wittman, Barry" userId="bff186cd-6ce8-41ba-8e8c-e85cdef216de" providerId="ADAL" clId="{19572F30-3517-45E5-BFD4-F630B2182BAD}" dt="2025-10-29T18:34:50.286" v="18" actId="20577"/>
          <ac:spMkLst>
            <pc:docMk/>
            <pc:sldMk cId="0" sldId="327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19572F30-3517-45E5-BFD4-F630B2182BAD}" dt="2025-10-29T18:35:03.549" v="33" actId="20577"/>
        <pc:sldMkLst>
          <pc:docMk/>
          <pc:sldMk cId="4209477885" sldId="766"/>
        </pc:sldMkLst>
        <pc:spChg chg="mod">
          <ac:chgData name="Wittman, Barry" userId="bff186cd-6ce8-41ba-8e8c-e85cdef216de" providerId="ADAL" clId="{19572F30-3517-45E5-BFD4-F630B2182BAD}" dt="2025-10-29T18:35:03.549" v="33" actId="20577"/>
          <ac:spMkLst>
            <pc:docMk/>
            <pc:sldMk cId="4209477885" sldId="766"/>
            <ac:spMk id="2" creationId="{3717E1FA-2E34-4FDD-A423-FB9EBC928BE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9421AD-DC8D-4CFC-A203-0A0784A9BFD3}" type="doc">
      <dgm:prSet loTypeId="urn:microsoft.com/office/officeart/2005/8/layout/venn2" loCatId="relationship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4CF65EDD-A208-4E91-AC78-70BD04017914}">
      <dgm:prSet phldrT="[Text]"/>
      <dgm:spPr/>
      <dgm:t>
        <a:bodyPr/>
        <a:lstStyle/>
        <a:p>
          <a:r>
            <a:rPr lang="en-US" dirty="0"/>
            <a:t>Unclassified</a:t>
          </a:r>
        </a:p>
      </dgm:t>
    </dgm:pt>
    <dgm:pt modelId="{D4E5EFCE-98D3-4A79-969C-D1D529B4DE22}" type="parTrans" cxnId="{0B3AF0D3-05EA-4D30-89CE-D9ED221D4793}">
      <dgm:prSet/>
      <dgm:spPr/>
      <dgm:t>
        <a:bodyPr/>
        <a:lstStyle/>
        <a:p>
          <a:endParaRPr lang="en-US"/>
        </a:p>
      </dgm:t>
    </dgm:pt>
    <dgm:pt modelId="{CFF59491-5E5F-46E0-A30A-747FAC3E7E27}" type="sibTrans" cxnId="{0B3AF0D3-05EA-4D30-89CE-D9ED221D4793}">
      <dgm:prSet/>
      <dgm:spPr/>
      <dgm:t>
        <a:bodyPr/>
        <a:lstStyle/>
        <a:p>
          <a:endParaRPr lang="en-US"/>
        </a:p>
      </dgm:t>
    </dgm:pt>
    <dgm:pt modelId="{298D3E0A-0BDB-498D-B192-B173EB55E452}">
      <dgm:prSet phldrT="[Text]"/>
      <dgm:spPr/>
      <dgm:t>
        <a:bodyPr/>
        <a:lstStyle/>
        <a:p>
          <a:r>
            <a:rPr lang="en-US" dirty="0"/>
            <a:t>Confidential</a:t>
          </a:r>
        </a:p>
      </dgm:t>
    </dgm:pt>
    <dgm:pt modelId="{D260C013-5217-4DF9-BFF2-EA031126D804}" type="parTrans" cxnId="{A47C01B9-5D36-4612-8125-BC2F34B6A2DA}">
      <dgm:prSet/>
      <dgm:spPr/>
      <dgm:t>
        <a:bodyPr/>
        <a:lstStyle/>
        <a:p>
          <a:endParaRPr lang="en-US"/>
        </a:p>
      </dgm:t>
    </dgm:pt>
    <dgm:pt modelId="{5EE36CF0-4A1D-47E4-8264-CA4B177BD789}" type="sibTrans" cxnId="{A47C01B9-5D36-4612-8125-BC2F34B6A2DA}">
      <dgm:prSet/>
      <dgm:spPr/>
      <dgm:t>
        <a:bodyPr/>
        <a:lstStyle/>
        <a:p>
          <a:endParaRPr lang="en-US"/>
        </a:p>
      </dgm:t>
    </dgm:pt>
    <dgm:pt modelId="{B393C50B-629C-4C15-8E7D-30FDE0878496}">
      <dgm:prSet phldrT="[Text]"/>
      <dgm:spPr/>
      <dgm:t>
        <a:bodyPr/>
        <a:lstStyle/>
        <a:p>
          <a:r>
            <a:rPr lang="en-US" dirty="0"/>
            <a:t>Secret</a:t>
          </a:r>
        </a:p>
      </dgm:t>
    </dgm:pt>
    <dgm:pt modelId="{BFA1E4D3-6E9C-4452-8809-D7269B99CD01}" type="parTrans" cxnId="{402C7110-4FB7-4805-9A6A-40B9F522FE40}">
      <dgm:prSet/>
      <dgm:spPr/>
      <dgm:t>
        <a:bodyPr/>
        <a:lstStyle/>
        <a:p>
          <a:endParaRPr lang="en-US"/>
        </a:p>
      </dgm:t>
    </dgm:pt>
    <dgm:pt modelId="{E76D41B1-634F-4A6D-ACE9-AB6B05B2DDF0}" type="sibTrans" cxnId="{402C7110-4FB7-4805-9A6A-40B9F522FE40}">
      <dgm:prSet/>
      <dgm:spPr/>
      <dgm:t>
        <a:bodyPr/>
        <a:lstStyle/>
        <a:p>
          <a:endParaRPr lang="en-US"/>
        </a:p>
      </dgm:t>
    </dgm:pt>
    <dgm:pt modelId="{963DBB12-73A3-4998-80C1-1B8439CAC5B9}">
      <dgm:prSet phldrT="[Text]"/>
      <dgm:spPr/>
      <dgm:t>
        <a:bodyPr/>
        <a:lstStyle/>
        <a:p>
          <a:r>
            <a:rPr lang="en-US" dirty="0"/>
            <a:t>Top Secret</a:t>
          </a:r>
        </a:p>
      </dgm:t>
    </dgm:pt>
    <dgm:pt modelId="{1A0740F0-CE4A-433F-AE16-A5CE4F55B91C}" type="parTrans" cxnId="{4703FD83-6AD7-4990-9615-EABE1F0B5846}">
      <dgm:prSet/>
      <dgm:spPr/>
      <dgm:t>
        <a:bodyPr/>
        <a:lstStyle/>
        <a:p>
          <a:endParaRPr lang="en-US"/>
        </a:p>
      </dgm:t>
    </dgm:pt>
    <dgm:pt modelId="{1E4B376C-DB5A-429D-86CE-A6C3A92CFF59}" type="sibTrans" cxnId="{4703FD83-6AD7-4990-9615-EABE1F0B5846}">
      <dgm:prSet/>
      <dgm:spPr/>
      <dgm:t>
        <a:bodyPr/>
        <a:lstStyle/>
        <a:p>
          <a:endParaRPr lang="en-US"/>
        </a:p>
      </dgm:t>
    </dgm:pt>
    <dgm:pt modelId="{76AC3002-541B-4190-B28B-7A51121F26A8}">
      <dgm:prSet phldrT="[Text]"/>
      <dgm:spPr/>
      <dgm:t>
        <a:bodyPr/>
        <a:lstStyle/>
        <a:p>
          <a:r>
            <a:rPr lang="en-US" dirty="0"/>
            <a:t>Restricted</a:t>
          </a:r>
        </a:p>
      </dgm:t>
    </dgm:pt>
    <dgm:pt modelId="{13DFFB1D-C208-4528-9191-4D55A12D6BE0}" type="parTrans" cxnId="{A3E0FB99-FECB-447A-9763-AC5A2845B6EA}">
      <dgm:prSet/>
      <dgm:spPr/>
      <dgm:t>
        <a:bodyPr/>
        <a:lstStyle/>
        <a:p>
          <a:endParaRPr lang="en-US"/>
        </a:p>
      </dgm:t>
    </dgm:pt>
    <dgm:pt modelId="{3200D105-EEE7-4F51-A479-157135BD9DE1}" type="sibTrans" cxnId="{A3E0FB99-FECB-447A-9763-AC5A2845B6EA}">
      <dgm:prSet/>
      <dgm:spPr/>
      <dgm:t>
        <a:bodyPr/>
        <a:lstStyle/>
        <a:p>
          <a:endParaRPr lang="en-US"/>
        </a:p>
      </dgm:t>
    </dgm:pt>
    <dgm:pt modelId="{BE1F854A-86C3-47F1-AB84-D6D46E68AEE7}" type="pres">
      <dgm:prSet presAssocID="{409421AD-DC8D-4CFC-A203-0A0784A9BFD3}" presName="Name0" presStyleCnt="0">
        <dgm:presLayoutVars>
          <dgm:chMax val="7"/>
          <dgm:resizeHandles val="exact"/>
        </dgm:presLayoutVars>
      </dgm:prSet>
      <dgm:spPr/>
    </dgm:pt>
    <dgm:pt modelId="{C4703E38-7AF0-492E-985F-8C01CEFAA5D4}" type="pres">
      <dgm:prSet presAssocID="{409421AD-DC8D-4CFC-A203-0A0784A9BFD3}" presName="comp1" presStyleCnt="0"/>
      <dgm:spPr/>
    </dgm:pt>
    <dgm:pt modelId="{AEFF1CF5-E4FD-43E9-B067-2F11B815465B}" type="pres">
      <dgm:prSet presAssocID="{409421AD-DC8D-4CFC-A203-0A0784A9BFD3}" presName="circle1" presStyleLbl="node1" presStyleIdx="0" presStyleCnt="5"/>
      <dgm:spPr/>
    </dgm:pt>
    <dgm:pt modelId="{A9EB7E2A-15C5-460B-A2D6-557A3CB253DF}" type="pres">
      <dgm:prSet presAssocID="{409421AD-DC8D-4CFC-A203-0A0784A9BFD3}" presName="c1text" presStyleLbl="node1" presStyleIdx="0" presStyleCnt="5">
        <dgm:presLayoutVars>
          <dgm:bulletEnabled val="1"/>
        </dgm:presLayoutVars>
      </dgm:prSet>
      <dgm:spPr/>
    </dgm:pt>
    <dgm:pt modelId="{7F0D5825-4914-454E-A1B4-87AC663698E1}" type="pres">
      <dgm:prSet presAssocID="{409421AD-DC8D-4CFC-A203-0A0784A9BFD3}" presName="comp2" presStyleCnt="0"/>
      <dgm:spPr/>
    </dgm:pt>
    <dgm:pt modelId="{0755AB49-7231-4351-8515-C89178710C58}" type="pres">
      <dgm:prSet presAssocID="{409421AD-DC8D-4CFC-A203-0A0784A9BFD3}" presName="circle2" presStyleLbl="node1" presStyleIdx="1" presStyleCnt="5"/>
      <dgm:spPr/>
    </dgm:pt>
    <dgm:pt modelId="{944AA551-0606-4AAB-B87F-FE4243EE879D}" type="pres">
      <dgm:prSet presAssocID="{409421AD-DC8D-4CFC-A203-0A0784A9BFD3}" presName="c2text" presStyleLbl="node1" presStyleIdx="1" presStyleCnt="5">
        <dgm:presLayoutVars>
          <dgm:bulletEnabled val="1"/>
        </dgm:presLayoutVars>
      </dgm:prSet>
      <dgm:spPr/>
    </dgm:pt>
    <dgm:pt modelId="{83A6D177-AC78-444E-B8F6-8FCD907C825E}" type="pres">
      <dgm:prSet presAssocID="{409421AD-DC8D-4CFC-A203-0A0784A9BFD3}" presName="comp3" presStyleCnt="0"/>
      <dgm:spPr/>
    </dgm:pt>
    <dgm:pt modelId="{9D05EEBB-37BA-4756-90D1-838407B24C10}" type="pres">
      <dgm:prSet presAssocID="{409421AD-DC8D-4CFC-A203-0A0784A9BFD3}" presName="circle3" presStyleLbl="node1" presStyleIdx="2" presStyleCnt="5"/>
      <dgm:spPr/>
    </dgm:pt>
    <dgm:pt modelId="{846773D6-9F21-4468-92D8-0201DB555C11}" type="pres">
      <dgm:prSet presAssocID="{409421AD-DC8D-4CFC-A203-0A0784A9BFD3}" presName="c3text" presStyleLbl="node1" presStyleIdx="2" presStyleCnt="5">
        <dgm:presLayoutVars>
          <dgm:bulletEnabled val="1"/>
        </dgm:presLayoutVars>
      </dgm:prSet>
      <dgm:spPr/>
    </dgm:pt>
    <dgm:pt modelId="{61E58749-5334-4321-AA00-A4B24B3B7029}" type="pres">
      <dgm:prSet presAssocID="{409421AD-DC8D-4CFC-A203-0A0784A9BFD3}" presName="comp4" presStyleCnt="0"/>
      <dgm:spPr/>
    </dgm:pt>
    <dgm:pt modelId="{CBB2D10F-7447-40D3-9F53-78E57D246FBE}" type="pres">
      <dgm:prSet presAssocID="{409421AD-DC8D-4CFC-A203-0A0784A9BFD3}" presName="circle4" presStyleLbl="node1" presStyleIdx="3" presStyleCnt="5"/>
      <dgm:spPr/>
    </dgm:pt>
    <dgm:pt modelId="{0F118B66-E658-4BF8-9437-B67F3D007BF7}" type="pres">
      <dgm:prSet presAssocID="{409421AD-DC8D-4CFC-A203-0A0784A9BFD3}" presName="c4text" presStyleLbl="node1" presStyleIdx="3" presStyleCnt="5">
        <dgm:presLayoutVars>
          <dgm:bulletEnabled val="1"/>
        </dgm:presLayoutVars>
      </dgm:prSet>
      <dgm:spPr/>
    </dgm:pt>
    <dgm:pt modelId="{CBB79A5B-F07C-469E-8E70-F29BE1D453BA}" type="pres">
      <dgm:prSet presAssocID="{409421AD-DC8D-4CFC-A203-0A0784A9BFD3}" presName="comp5" presStyleCnt="0"/>
      <dgm:spPr/>
    </dgm:pt>
    <dgm:pt modelId="{0B47B7F8-3C99-416E-916E-6FFC04EEEA5E}" type="pres">
      <dgm:prSet presAssocID="{409421AD-DC8D-4CFC-A203-0A0784A9BFD3}" presName="circle5" presStyleLbl="node1" presStyleIdx="4" presStyleCnt="5"/>
      <dgm:spPr/>
    </dgm:pt>
    <dgm:pt modelId="{CF567F3C-B9B1-4FF0-8BC1-81DBE75FFBA1}" type="pres">
      <dgm:prSet presAssocID="{409421AD-DC8D-4CFC-A203-0A0784A9BFD3}" presName="c5text" presStyleLbl="node1" presStyleIdx="4" presStyleCnt="5">
        <dgm:presLayoutVars>
          <dgm:bulletEnabled val="1"/>
        </dgm:presLayoutVars>
      </dgm:prSet>
      <dgm:spPr/>
    </dgm:pt>
  </dgm:ptLst>
  <dgm:cxnLst>
    <dgm:cxn modelId="{402C7110-4FB7-4805-9A6A-40B9F522FE40}" srcId="{409421AD-DC8D-4CFC-A203-0A0784A9BFD3}" destId="{B393C50B-629C-4C15-8E7D-30FDE0878496}" srcOrd="3" destOrd="0" parTransId="{BFA1E4D3-6E9C-4452-8809-D7269B99CD01}" sibTransId="{E76D41B1-634F-4A6D-ACE9-AB6B05B2DDF0}"/>
    <dgm:cxn modelId="{0FDD262A-20D3-4E8E-B796-08DB8D6F1187}" type="presOf" srcId="{B393C50B-629C-4C15-8E7D-30FDE0878496}" destId="{0F118B66-E658-4BF8-9437-B67F3D007BF7}" srcOrd="1" destOrd="0" presId="urn:microsoft.com/office/officeart/2005/8/layout/venn2"/>
    <dgm:cxn modelId="{D2F8645C-EE16-4427-BDC1-7DD6FEA95809}" type="presOf" srcId="{298D3E0A-0BDB-498D-B192-B173EB55E452}" destId="{846773D6-9F21-4468-92D8-0201DB555C11}" srcOrd="1" destOrd="0" presId="urn:microsoft.com/office/officeart/2005/8/layout/venn2"/>
    <dgm:cxn modelId="{1D049243-6285-4B74-B758-6A577BED8627}" type="presOf" srcId="{298D3E0A-0BDB-498D-B192-B173EB55E452}" destId="{9D05EEBB-37BA-4756-90D1-838407B24C10}" srcOrd="0" destOrd="0" presId="urn:microsoft.com/office/officeart/2005/8/layout/venn2"/>
    <dgm:cxn modelId="{02745452-9257-45DB-B20B-FF3B58D294D8}" type="presOf" srcId="{76AC3002-541B-4190-B28B-7A51121F26A8}" destId="{0755AB49-7231-4351-8515-C89178710C58}" srcOrd="0" destOrd="0" presId="urn:microsoft.com/office/officeart/2005/8/layout/venn2"/>
    <dgm:cxn modelId="{4703FD83-6AD7-4990-9615-EABE1F0B5846}" srcId="{409421AD-DC8D-4CFC-A203-0A0784A9BFD3}" destId="{963DBB12-73A3-4998-80C1-1B8439CAC5B9}" srcOrd="4" destOrd="0" parTransId="{1A0740F0-CE4A-433F-AE16-A5CE4F55B91C}" sibTransId="{1E4B376C-DB5A-429D-86CE-A6C3A92CFF59}"/>
    <dgm:cxn modelId="{682FFA96-E7AF-419E-989F-8C37D3AC4982}" type="presOf" srcId="{963DBB12-73A3-4998-80C1-1B8439CAC5B9}" destId="{CF567F3C-B9B1-4FF0-8BC1-81DBE75FFBA1}" srcOrd="1" destOrd="0" presId="urn:microsoft.com/office/officeart/2005/8/layout/venn2"/>
    <dgm:cxn modelId="{A3E0FB99-FECB-447A-9763-AC5A2845B6EA}" srcId="{409421AD-DC8D-4CFC-A203-0A0784A9BFD3}" destId="{76AC3002-541B-4190-B28B-7A51121F26A8}" srcOrd="1" destOrd="0" parTransId="{13DFFB1D-C208-4528-9191-4D55A12D6BE0}" sibTransId="{3200D105-EEE7-4F51-A479-157135BD9DE1}"/>
    <dgm:cxn modelId="{51B452A3-5FAC-4EB4-B7F7-75EB0A623E37}" type="presOf" srcId="{76AC3002-541B-4190-B28B-7A51121F26A8}" destId="{944AA551-0606-4AAB-B87F-FE4243EE879D}" srcOrd="1" destOrd="0" presId="urn:microsoft.com/office/officeart/2005/8/layout/venn2"/>
    <dgm:cxn modelId="{AC1402B4-16D8-45E5-9BDF-BA5F3C282339}" type="presOf" srcId="{409421AD-DC8D-4CFC-A203-0A0784A9BFD3}" destId="{BE1F854A-86C3-47F1-AB84-D6D46E68AEE7}" srcOrd="0" destOrd="0" presId="urn:microsoft.com/office/officeart/2005/8/layout/venn2"/>
    <dgm:cxn modelId="{1D6779B6-52CD-4E63-B3AF-D7D5157C830E}" type="presOf" srcId="{963DBB12-73A3-4998-80C1-1B8439CAC5B9}" destId="{0B47B7F8-3C99-416E-916E-6FFC04EEEA5E}" srcOrd="0" destOrd="0" presId="urn:microsoft.com/office/officeart/2005/8/layout/venn2"/>
    <dgm:cxn modelId="{A47C01B9-5D36-4612-8125-BC2F34B6A2DA}" srcId="{409421AD-DC8D-4CFC-A203-0A0784A9BFD3}" destId="{298D3E0A-0BDB-498D-B192-B173EB55E452}" srcOrd="2" destOrd="0" parTransId="{D260C013-5217-4DF9-BFF2-EA031126D804}" sibTransId="{5EE36CF0-4A1D-47E4-8264-CA4B177BD789}"/>
    <dgm:cxn modelId="{0B3AF0D3-05EA-4D30-89CE-D9ED221D4793}" srcId="{409421AD-DC8D-4CFC-A203-0A0784A9BFD3}" destId="{4CF65EDD-A208-4E91-AC78-70BD04017914}" srcOrd="0" destOrd="0" parTransId="{D4E5EFCE-98D3-4A79-969C-D1D529B4DE22}" sibTransId="{CFF59491-5E5F-46E0-A30A-747FAC3E7E27}"/>
    <dgm:cxn modelId="{A10E5ED9-7C08-4BD5-967A-71E7B11F1F27}" type="presOf" srcId="{4CF65EDD-A208-4E91-AC78-70BD04017914}" destId="{A9EB7E2A-15C5-460B-A2D6-557A3CB253DF}" srcOrd="1" destOrd="0" presId="urn:microsoft.com/office/officeart/2005/8/layout/venn2"/>
    <dgm:cxn modelId="{BD2A6ED9-59FB-4EE9-8361-C60AD583F7AD}" type="presOf" srcId="{4CF65EDD-A208-4E91-AC78-70BD04017914}" destId="{AEFF1CF5-E4FD-43E9-B067-2F11B815465B}" srcOrd="0" destOrd="0" presId="urn:microsoft.com/office/officeart/2005/8/layout/venn2"/>
    <dgm:cxn modelId="{519A5CF3-E95F-4BBC-8462-D1914274EC6C}" type="presOf" srcId="{B393C50B-629C-4C15-8E7D-30FDE0878496}" destId="{CBB2D10F-7447-40D3-9F53-78E57D246FBE}" srcOrd="0" destOrd="0" presId="urn:microsoft.com/office/officeart/2005/8/layout/venn2"/>
    <dgm:cxn modelId="{680049DD-7856-4FC7-B594-484D59E07B44}" type="presParOf" srcId="{BE1F854A-86C3-47F1-AB84-D6D46E68AEE7}" destId="{C4703E38-7AF0-492E-985F-8C01CEFAA5D4}" srcOrd="0" destOrd="0" presId="urn:microsoft.com/office/officeart/2005/8/layout/venn2"/>
    <dgm:cxn modelId="{86845324-26FA-4651-B5A4-2270654E658E}" type="presParOf" srcId="{C4703E38-7AF0-492E-985F-8C01CEFAA5D4}" destId="{AEFF1CF5-E4FD-43E9-B067-2F11B815465B}" srcOrd="0" destOrd="0" presId="urn:microsoft.com/office/officeart/2005/8/layout/venn2"/>
    <dgm:cxn modelId="{1818F03D-7B13-4CCA-8252-FFD51E4F76A8}" type="presParOf" srcId="{C4703E38-7AF0-492E-985F-8C01CEFAA5D4}" destId="{A9EB7E2A-15C5-460B-A2D6-557A3CB253DF}" srcOrd="1" destOrd="0" presId="urn:microsoft.com/office/officeart/2005/8/layout/venn2"/>
    <dgm:cxn modelId="{FC897CF2-AE11-49BF-9C30-CD2E4D9AB3E6}" type="presParOf" srcId="{BE1F854A-86C3-47F1-AB84-D6D46E68AEE7}" destId="{7F0D5825-4914-454E-A1B4-87AC663698E1}" srcOrd="1" destOrd="0" presId="urn:microsoft.com/office/officeart/2005/8/layout/venn2"/>
    <dgm:cxn modelId="{3CDD261E-B415-47FD-AADC-9707E897588B}" type="presParOf" srcId="{7F0D5825-4914-454E-A1B4-87AC663698E1}" destId="{0755AB49-7231-4351-8515-C89178710C58}" srcOrd="0" destOrd="0" presId="urn:microsoft.com/office/officeart/2005/8/layout/venn2"/>
    <dgm:cxn modelId="{9B469263-A698-4361-AE9F-DB231B03B70A}" type="presParOf" srcId="{7F0D5825-4914-454E-A1B4-87AC663698E1}" destId="{944AA551-0606-4AAB-B87F-FE4243EE879D}" srcOrd="1" destOrd="0" presId="urn:microsoft.com/office/officeart/2005/8/layout/venn2"/>
    <dgm:cxn modelId="{E0AD0E2E-0A1E-4EA3-9CC1-3C62753CB39A}" type="presParOf" srcId="{BE1F854A-86C3-47F1-AB84-D6D46E68AEE7}" destId="{83A6D177-AC78-444E-B8F6-8FCD907C825E}" srcOrd="2" destOrd="0" presId="urn:microsoft.com/office/officeart/2005/8/layout/venn2"/>
    <dgm:cxn modelId="{09818254-CAF7-4F58-8303-A0AF0ED678EB}" type="presParOf" srcId="{83A6D177-AC78-444E-B8F6-8FCD907C825E}" destId="{9D05EEBB-37BA-4756-90D1-838407B24C10}" srcOrd="0" destOrd="0" presId="urn:microsoft.com/office/officeart/2005/8/layout/venn2"/>
    <dgm:cxn modelId="{51EBDC0D-7E6E-4684-8E19-ACE999495FB3}" type="presParOf" srcId="{83A6D177-AC78-444E-B8F6-8FCD907C825E}" destId="{846773D6-9F21-4468-92D8-0201DB555C11}" srcOrd="1" destOrd="0" presId="urn:microsoft.com/office/officeart/2005/8/layout/venn2"/>
    <dgm:cxn modelId="{6F25417D-646E-466E-B5D0-569AC90A4E8B}" type="presParOf" srcId="{BE1F854A-86C3-47F1-AB84-D6D46E68AEE7}" destId="{61E58749-5334-4321-AA00-A4B24B3B7029}" srcOrd="3" destOrd="0" presId="urn:microsoft.com/office/officeart/2005/8/layout/venn2"/>
    <dgm:cxn modelId="{22028AAB-04E4-48D9-9F27-9CB1C6228470}" type="presParOf" srcId="{61E58749-5334-4321-AA00-A4B24B3B7029}" destId="{CBB2D10F-7447-40D3-9F53-78E57D246FBE}" srcOrd="0" destOrd="0" presId="urn:microsoft.com/office/officeart/2005/8/layout/venn2"/>
    <dgm:cxn modelId="{C3E01A12-F38B-422A-9F6E-9545D4455A6E}" type="presParOf" srcId="{61E58749-5334-4321-AA00-A4B24B3B7029}" destId="{0F118B66-E658-4BF8-9437-B67F3D007BF7}" srcOrd="1" destOrd="0" presId="urn:microsoft.com/office/officeart/2005/8/layout/venn2"/>
    <dgm:cxn modelId="{28810D2F-5F63-4904-8294-6013EFB1A8EC}" type="presParOf" srcId="{BE1F854A-86C3-47F1-AB84-D6D46E68AEE7}" destId="{CBB79A5B-F07C-469E-8E70-F29BE1D453BA}" srcOrd="4" destOrd="0" presId="urn:microsoft.com/office/officeart/2005/8/layout/venn2"/>
    <dgm:cxn modelId="{B51B080A-3539-4FAF-855D-204C5B160177}" type="presParOf" srcId="{CBB79A5B-F07C-469E-8E70-F29BE1D453BA}" destId="{0B47B7F8-3C99-416E-916E-6FFC04EEEA5E}" srcOrd="0" destOrd="0" presId="urn:microsoft.com/office/officeart/2005/8/layout/venn2"/>
    <dgm:cxn modelId="{F9BB551E-3500-4D4B-95FB-072DDA3DEA29}" type="presParOf" srcId="{CBB79A5B-F07C-469E-8E70-F29BE1D453BA}" destId="{CF567F3C-B9B1-4FF0-8BC1-81DBE75FFBA1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FF1CF5-E4FD-43E9-B067-2F11B815465B}">
      <dsp:nvSpPr>
        <dsp:cNvPr id="0" name=""/>
        <dsp:cNvSpPr/>
      </dsp:nvSpPr>
      <dsp:spPr>
        <a:xfrm>
          <a:off x="1355603" y="0"/>
          <a:ext cx="4459224" cy="4459224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Unclassified</a:t>
          </a:r>
        </a:p>
      </dsp:txBody>
      <dsp:txXfrm>
        <a:off x="2749111" y="222961"/>
        <a:ext cx="1672209" cy="445922"/>
      </dsp:txXfrm>
    </dsp:sp>
    <dsp:sp modelId="{0755AB49-7231-4351-8515-C89178710C58}">
      <dsp:nvSpPr>
        <dsp:cNvPr id="0" name=""/>
        <dsp:cNvSpPr/>
      </dsp:nvSpPr>
      <dsp:spPr>
        <a:xfrm>
          <a:off x="1690045" y="668883"/>
          <a:ext cx="3790340" cy="3790340"/>
        </a:xfrm>
        <a:prstGeom prst="ellipse">
          <a:avLst/>
        </a:prstGeom>
        <a:gradFill rotWithShape="0">
          <a:gsLst>
            <a:gs pos="0">
              <a:schemeClr val="accent3">
                <a:hueOff val="2812566"/>
                <a:satOff val="-4220"/>
                <a:lumOff val="-686"/>
                <a:alphaOff val="0"/>
                <a:shade val="51000"/>
                <a:satMod val="130000"/>
              </a:schemeClr>
            </a:gs>
            <a:gs pos="80000">
              <a:schemeClr val="accent3">
                <a:hueOff val="2812566"/>
                <a:satOff val="-4220"/>
                <a:lumOff val="-686"/>
                <a:alphaOff val="0"/>
                <a:shade val="93000"/>
                <a:satMod val="130000"/>
              </a:schemeClr>
            </a:gs>
            <a:gs pos="100000">
              <a:schemeClr val="accent3">
                <a:hueOff val="2812566"/>
                <a:satOff val="-4220"/>
                <a:lumOff val="-68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Restricted</a:t>
          </a:r>
        </a:p>
      </dsp:txBody>
      <dsp:txXfrm>
        <a:off x="2767923" y="886828"/>
        <a:ext cx="1634584" cy="435889"/>
      </dsp:txXfrm>
    </dsp:sp>
    <dsp:sp modelId="{9D05EEBB-37BA-4756-90D1-838407B24C10}">
      <dsp:nvSpPr>
        <dsp:cNvPr id="0" name=""/>
        <dsp:cNvSpPr/>
      </dsp:nvSpPr>
      <dsp:spPr>
        <a:xfrm>
          <a:off x="2024487" y="1337767"/>
          <a:ext cx="3121456" cy="3121456"/>
        </a:xfrm>
        <a:prstGeom prst="ellipse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shade val="51000"/>
                <a:satMod val="130000"/>
              </a:schemeClr>
            </a:gs>
            <a:gs pos="80000">
              <a:schemeClr val="accent3">
                <a:hueOff val="5625132"/>
                <a:satOff val="-8440"/>
                <a:lumOff val="-1373"/>
                <a:alphaOff val="0"/>
                <a:shade val="93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Confidential</a:t>
          </a:r>
        </a:p>
      </dsp:txBody>
      <dsp:txXfrm>
        <a:off x="2777539" y="1553147"/>
        <a:ext cx="1615353" cy="430761"/>
      </dsp:txXfrm>
    </dsp:sp>
    <dsp:sp modelId="{CBB2D10F-7447-40D3-9F53-78E57D246FBE}">
      <dsp:nvSpPr>
        <dsp:cNvPr id="0" name=""/>
        <dsp:cNvSpPr/>
      </dsp:nvSpPr>
      <dsp:spPr>
        <a:xfrm>
          <a:off x="2358929" y="2006650"/>
          <a:ext cx="2452573" cy="2452573"/>
        </a:xfrm>
        <a:prstGeom prst="ellipse">
          <a:avLst/>
        </a:prstGeom>
        <a:gradFill rotWithShape="0">
          <a:gsLst>
            <a:gs pos="0">
              <a:schemeClr val="accent3">
                <a:hueOff val="8437698"/>
                <a:satOff val="-12660"/>
                <a:lumOff val="-2059"/>
                <a:alphaOff val="0"/>
                <a:shade val="51000"/>
                <a:satMod val="130000"/>
              </a:schemeClr>
            </a:gs>
            <a:gs pos="80000">
              <a:schemeClr val="accent3">
                <a:hueOff val="8437698"/>
                <a:satOff val="-12660"/>
                <a:lumOff val="-2059"/>
                <a:alphaOff val="0"/>
                <a:shade val="93000"/>
                <a:satMod val="130000"/>
              </a:schemeClr>
            </a:gs>
            <a:gs pos="100000">
              <a:schemeClr val="accent3">
                <a:hueOff val="8437698"/>
                <a:satOff val="-12660"/>
                <a:lumOff val="-205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Secret</a:t>
          </a:r>
        </a:p>
      </dsp:txBody>
      <dsp:txXfrm>
        <a:off x="2923021" y="2227382"/>
        <a:ext cx="1324389" cy="441463"/>
      </dsp:txXfrm>
    </dsp:sp>
    <dsp:sp modelId="{0B47B7F8-3C99-416E-916E-6FFC04EEEA5E}">
      <dsp:nvSpPr>
        <dsp:cNvPr id="0" name=""/>
        <dsp:cNvSpPr/>
      </dsp:nvSpPr>
      <dsp:spPr>
        <a:xfrm>
          <a:off x="2693371" y="2675534"/>
          <a:ext cx="1783689" cy="1783689"/>
        </a:xfrm>
        <a:prstGeom prst="ellipse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Top Secret</a:t>
          </a:r>
        </a:p>
      </dsp:txBody>
      <dsp:txXfrm>
        <a:off x="2954586" y="3121456"/>
        <a:ext cx="1261259" cy="8918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10/30/2025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866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10/30/2025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4290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11 - Friday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Buffer overflow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 </a:t>
            </a:r>
            <a:r>
              <a:rPr lang="en-US" b="1" dirty="0"/>
              <a:t>buffer overflow</a:t>
            </a:r>
            <a:r>
              <a:rPr lang="en-US" dirty="0"/>
              <a:t> happens when data is written past the end (or beginning) of an array</a:t>
            </a:r>
          </a:p>
          <a:p>
            <a:r>
              <a:rPr lang="en-US" dirty="0"/>
              <a:t>It could overwrite:</a:t>
            </a:r>
          </a:p>
          <a:p>
            <a:pPr lvl="1"/>
            <a:r>
              <a:rPr lang="en-US" dirty="0"/>
              <a:t>User data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User code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System data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System code</a:t>
            </a:r>
          </a:p>
          <a:p>
            <a:pPr lvl="1"/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9622082"/>
              </p:ext>
            </p:extLst>
          </p:nvPr>
        </p:nvGraphicFramePr>
        <p:xfrm>
          <a:off x="3429000" y="3200400"/>
          <a:ext cx="6096000" cy="370840"/>
        </p:xfrm>
        <a:graphic>
          <a:graphicData uri="http://schemas.openxmlformats.org/drawingml/2006/table">
            <a:tbl>
              <a:tblPr bandRow="1">
                <a:tableStyleId>{F5AB1C69-6EDB-4FF4-983F-18BD219EF322}</a:tableStyleId>
              </a:tblPr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19800" y="2819400"/>
            <a:ext cx="11753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User Data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6190858"/>
              </p:ext>
            </p:extLst>
          </p:nvPr>
        </p:nvGraphicFramePr>
        <p:xfrm>
          <a:off x="3429000" y="4038600"/>
          <a:ext cx="6096000" cy="370840"/>
        </p:xfrm>
        <a:graphic>
          <a:graphicData uri="http://schemas.openxmlformats.org/drawingml/2006/table">
            <a:tbl>
              <a:tblPr bandRow="1">
                <a:tableStyleId>{F5AB1C69-6EDB-4FF4-983F-18BD219EF322}</a:tableStyleId>
              </a:tblPr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019800" y="3645932"/>
            <a:ext cx="11753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User Data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80671" y="3645932"/>
            <a:ext cx="1191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User Code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8595205"/>
              </p:ext>
            </p:extLst>
          </p:nvPr>
        </p:nvGraphicFramePr>
        <p:xfrm>
          <a:off x="3429000" y="4941332"/>
          <a:ext cx="6096000" cy="370840"/>
        </p:xfrm>
        <a:graphic>
          <a:graphicData uri="http://schemas.openxmlformats.org/drawingml/2006/table">
            <a:tbl>
              <a:tblPr bandRow="1">
                <a:tableStyleId>{F5AB1C69-6EDB-4FF4-983F-18BD219EF322}</a:tableStyleId>
              </a:tblPr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019800" y="4548664"/>
            <a:ext cx="11753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User Data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54725" y="4548664"/>
            <a:ext cx="1470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System Data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660964"/>
              </p:ext>
            </p:extLst>
          </p:nvPr>
        </p:nvGraphicFramePr>
        <p:xfrm>
          <a:off x="3429000" y="5789692"/>
          <a:ext cx="6096000" cy="370840"/>
        </p:xfrm>
        <a:graphic>
          <a:graphicData uri="http://schemas.openxmlformats.org/drawingml/2006/table">
            <a:tbl>
              <a:tblPr bandRow="1">
                <a:tableStyleId>{F5AB1C69-6EDB-4FF4-983F-18BD219EF322}</a:tableStyleId>
              </a:tblPr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6019800" y="5398532"/>
            <a:ext cx="11753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User Data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068896" y="5398532"/>
            <a:ext cx="1486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System Code</a:t>
            </a:r>
          </a:p>
        </p:txBody>
      </p:sp>
    </p:spTree>
    <p:extLst>
      <p:ext uri="{BB962C8B-B14F-4D97-AF65-F5344CB8AC3E}">
        <p14:creationId xmlns:p14="http://schemas.microsoft.com/office/powerpoint/2010/main" val="3421669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7" grpId="0"/>
      <p:bldP spid="8" grpId="0"/>
      <p:bldP spid="10" grpId="0"/>
      <p:bldP spid="11" grpId="0"/>
      <p:bldP spid="13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Incomplete mediation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Incomplete mediation </a:t>
            </a:r>
            <a:r>
              <a:rPr lang="en-US" dirty="0"/>
              <a:t>happens with a system does not have complete control over the data that it processes</a:t>
            </a:r>
          </a:p>
          <a:p>
            <a:r>
              <a:rPr lang="en-US" dirty="0"/>
              <a:t>Example URL:</a:t>
            </a:r>
          </a:p>
          <a:p>
            <a:pPr lvl="1"/>
            <a:r>
              <a:rPr lang="en-US" sz="1900" b="1" dirty="0">
                <a:latin typeface="Courier New" pitchFamily="49" charset="0"/>
                <a:cs typeface="Courier New" pitchFamily="49" charset="0"/>
              </a:rPr>
              <a:t>http://www.security.com/query.php?date=2012March20</a:t>
            </a:r>
          </a:p>
          <a:p>
            <a:r>
              <a:rPr lang="en-US" dirty="0"/>
              <a:t>Wrong URL:</a:t>
            </a:r>
          </a:p>
          <a:p>
            <a:pPr lvl="1"/>
            <a:r>
              <a:rPr lang="en-US" sz="1900" b="1" dirty="0">
                <a:latin typeface="Courier New" pitchFamily="49" charset="0"/>
                <a:cs typeface="Courier New" pitchFamily="49" charset="0"/>
              </a:rPr>
              <a:t>http://www.security.com/query.php?date=2000Hyenas</a:t>
            </a:r>
          </a:p>
          <a:p>
            <a:r>
              <a:rPr lang="en-US" dirty="0"/>
              <a:t>The HTML generates the URL, but the URL can be entered manually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126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Time-of-check to time-to-use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</a:t>
            </a:r>
            <a:r>
              <a:rPr lang="en-US" b="1" dirty="0"/>
              <a:t>time-of-check to time-to-use flaw</a:t>
            </a:r>
            <a:r>
              <a:rPr lang="en-US" dirty="0"/>
              <a:t> is one where one action is requested, but before it can be performed, the data related to the action is changed</a:t>
            </a:r>
          </a:p>
          <a:p>
            <a:r>
              <a:rPr lang="en-US" dirty="0"/>
              <a:t>The book's example is a man who promises to buy a painting for $100 who puts five $20 bills on the counter and pulls one back when the clerk is turning to wrap up the painting</a:t>
            </a:r>
          </a:p>
          <a:p>
            <a:r>
              <a:rPr lang="en-US" dirty="0"/>
              <a:t>In this flaw, the first action is authorized, but the second may not be</a:t>
            </a:r>
          </a:p>
        </p:txBody>
      </p:sp>
    </p:spTree>
    <p:extLst>
      <p:ext uri="{BB962C8B-B14F-4D97-AF65-F5344CB8AC3E}">
        <p14:creationId xmlns:p14="http://schemas.microsoft.com/office/powerpoint/2010/main" val="3915402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9601200" cy="4854209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Terminology is inconsistent</a:t>
            </a:r>
          </a:p>
          <a:p>
            <a:r>
              <a:rPr lang="en-US" dirty="0"/>
              <a:t>Popular culture tends to call everything a virus</a:t>
            </a:r>
          </a:p>
          <a:p>
            <a:r>
              <a:rPr lang="en-US" dirty="0"/>
              <a:t>Sometimes we will too, but here are some other terms: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Almost all of these are, by definition, Trojan horses</a:t>
            </a:r>
          </a:p>
          <a:p>
            <a:r>
              <a:rPr lang="en-US" dirty="0"/>
              <a:t>Worms differ from viruses primarily because they spread across networks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7942436"/>
              </p:ext>
            </p:extLst>
          </p:nvPr>
        </p:nvGraphicFramePr>
        <p:xfrm>
          <a:off x="1219200" y="2743200"/>
          <a:ext cx="9601200" cy="30878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82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229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753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Type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Characteristics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5637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Virus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Attaches itself</a:t>
                      </a:r>
                      <a:r>
                        <a:rPr lang="en-US" sz="1600" baseline="0" dirty="0"/>
                        <a:t> to a program and propagates copies of itself to other programs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5637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Trojan horse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Contains</a:t>
                      </a:r>
                      <a:r>
                        <a:rPr lang="en-US" sz="1600" baseline="0" dirty="0"/>
                        <a:t> unexpected, additional functionality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5637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Logic bomb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Triggers action when condition occurs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5637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Time bomb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Triggers action when specified</a:t>
                      </a:r>
                      <a:r>
                        <a:rPr lang="en-US" sz="1600" baseline="0" dirty="0"/>
                        <a:t> time occurs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5637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Trapdoor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Allows unauthorized</a:t>
                      </a:r>
                      <a:r>
                        <a:rPr lang="en-US" sz="1600" baseline="0" dirty="0"/>
                        <a:t> access to functionality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5637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Worm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Propagates copies of itself through a network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5637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Rabbit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Replicates</a:t>
                      </a:r>
                      <a:r>
                        <a:rPr lang="en-US" sz="1600" baseline="0" dirty="0"/>
                        <a:t> itself without limit to exhaust resources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8792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Viruses Live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One-time execution</a:t>
            </a:r>
          </a:p>
          <a:p>
            <a:r>
              <a:rPr lang="en-US" dirty="0"/>
              <a:t>Boot sector</a:t>
            </a:r>
          </a:p>
          <a:p>
            <a:pPr lvl="1"/>
            <a:r>
              <a:rPr lang="en-US" dirty="0"/>
              <a:t>The part of a hard drive that says what code to load to start your OS</a:t>
            </a:r>
          </a:p>
          <a:p>
            <a:r>
              <a:rPr lang="en-US" dirty="0"/>
              <a:t>Memory resident</a:t>
            </a:r>
          </a:p>
          <a:p>
            <a:pPr lvl="1"/>
            <a:r>
              <a:rPr lang="en-US" dirty="0"/>
              <a:t>Sometimes called TSR (terminate and stay resident)</a:t>
            </a:r>
          </a:p>
          <a:p>
            <a:r>
              <a:rPr lang="en-US" dirty="0"/>
              <a:t>Inside documents</a:t>
            </a:r>
          </a:p>
          <a:p>
            <a:r>
              <a:rPr lang="en-US" dirty="0"/>
              <a:t>A few other places that are sensible:</a:t>
            </a:r>
          </a:p>
          <a:p>
            <a:pPr lvl="1"/>
            <a:r>
              <a:rPr lang="en-US" dirty="0"/>
              <a:t>Applications</a:t>
            </a:r>
          </a:p>
          <a:p>
            <a:pPr lvl="1"/>
            <a:r>
              <a:rPr lang="en-US" dirty="0"/>
              <a:t>Libraries</a:t>
            </a:r>
          </a:p>
          <a:p>
            <a:pPr lvl="1"/>
            <a:r>
              <a:rPr lang="en-US" dirty="0"/>
              <a:t>Compilers (infect programs as you create them)</a:t>
            </a:r>
          </a:p>
          <a:p>
            <a:pPr lvl="1"/>
            <a:r>
              <a:rPr lang="en-US" dirty="0"/>
              <a:t>Antivirus software</a:t>
            </a:r>
          </a:p>
        </p:txBody>
      </p:sp>
    </p:spTree>
    <p:extLst>
      <p:ext uri="{BB962C8B-B14F-4D97-AF65-F5344CB8AC3E}">
        <p14:creationId xmlns:p14="http://schemas.microsoft.com/office/powerpoint/2010/main" val="4259246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Virus Signatures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Storage patterns</a:t>
            </a:r>
          </a:p>
          <a:p>
            <a:pPr lvl="1"/>
            <a:r>
              <a:rPr lang="en-US" dirty="0"/>
              <a:t>The size of a file</a:t>
            </a:r>
          </a:p>
          <a:p>
            <a:pPr lvl="1"/>
            <a:r>
              <a:rPr lang="en-US" dirty="0"/>
              <a:t>Compare against a hash digest for the program</a:t>
            </a:r>
          </a:p>
          <a:p>
            <a:pPr lvl="0"/>
            <a:r>
              <a:rPr lang="en-US" dirty="0"/>
              <a:t>Execution patterns</a:t>
            </a:r>
          </a:p>
          <a:p>
            <a:pPr lvl="1"/>
            <a:r>
              <a:rPr lang="en-US" dirty="0"/>
              <a:t>Viruses are also suspicious because of the way they execute</a:t>
            </a:r>
          </a:p>
          <a:p>
            <a:pPr lvl="1"/>
            <a:r>
              <a:rPr lang="en-US" dirty="0"/>
              <a:t>The functioning of the code compared to some standard</a:t>
            </a:r>
          </a:p>
          <a:p>
            <a:pPr lvl="1"/>
            <a:r>
              <a:rPr lang="en-US" dirty="0"/>
              <a:t>Suspicious execution patterns (weird JUMP commands)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789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Polymorphic viruses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Because virus scanners try to match strings in machine code, virus writers design </a:t>
            </a:r>
            <a:r>
              <a:rPr lang="en-US" b="1" dirty="0"/>
              <a:t>polymorphic viruses</a:t>
            </a:r>
            <a:r>
              <a:rPr lang="en-US" dirty="0"/>
              <a:t> that change their appearances</a:t>
            </a:r>
          </a:p>
          <a:p>
            <a:r>
              <a:rPr lang="en-US" b="1" dirty="0"/>
              <a:t>No-ops</a:t>
            </a:r>
            <a:r>
              <a:rPr lang="en-US" dirty="0"/>
              <a:t>, code that doesn't have an impact on execution, can be used for simple disguises</a:t>
            </a:r>
          </a:p>
          <a:p>
            <a:r>
              <a:rPr lang="en-US" dirty="0"/>
              <a:t>Clever viruses can break themselves apart and hide different parts in randomly chosen parts of code</a:t>
            </a:r>
          </a:p>
          <a:p>
            <a:pPr lvl="1"/>
            <a:r>
              <a:rPr lang="en-US" dirty="0"/>
              <a:t>Similar to code obfuscation</a:t>
            </a:r>
          </a:p>
          <a:p>
            <a:r>
              <a:rPr lang="en-US" dirty="0"/>
              <a:t>Advanced polymorphic viruses called </a:t>
            </a:r>
            <a:r>
              <a:rPr lang="en-US" b="1" dirty="0"/>
              <a:t>encrypting viruses</a:t>
            </a:r>
            <a:r>
              <a:rPr lang="en-US" dirty="0"/>
              <a:t> encrypt parts of themselves with randomly chosen keys</a:t>
            </a:r>
          </a:p>
          <a:p>
            <a:pPr lvl="1"/>
            <a:r>
              <a:rPr lang="en-US" dirty="0"/>
              <a:t>A scanner would have to know to decrypt the virus to detect it</a:t>
            </a:r>
          </a:p>
          <a:p>
            <a:r>
              <a:rPr lang="en-US" dirty="0"/>
              <a:t>Virus scanners cannot catch everything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11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Targeted malicious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Trapdoors</a:t>
            </a:r>
          </a:p>
          <a:p>
            <a:pPr lvl="1"/>
            <a:r>
              <a:rPr lang="en-US" dirty="0"/>
              <a:t>A way to access functionality that is not documented</a:t>
            </a:r>
          </a:p>
          <a:p>
            <a:pPr lvl="1"/>
            <a:r>
              <a:rPr lang="en-US" dirty="0"/>
              <a:t>Often inserted during development for testing purposes</a:t>
            </a:r>
          </a:p>
          <a:p>
            <a:r>
              <a:rPr lang="en-US" dirty="0"/>
              <a:t>Salami attacks</a:t>
            </a:r>
          </a:p>
          <a:p>
            <a:pPr lvl="1"/>
            <a:r>
              <a:rPr lang="en-US" dirty="0"/>
              <a:t>Steal tiny amounts of money when a cent is rounded in financial transactions</a:t>
            </a:r>
          </a:p>
          <a:p>
            <a:pPr lvl="1"/>
            <a:r>
              <a:rPr lang="en-US" dirty="0"/>
              <a:t>Or, steal a few cents from millions of people</a:t>
            </a:r>
          </a:p>
          <a:p>
            <a:r>
              <a:rPr lang="en-US" dirty="0" err="1"/>
              <a:t>Rootkits</a:t>
            </a:r>
            <a:endParaRPr lang="en-US" dirty="0"/>
          </a:p>
          <a:p>
            <a:r>
              <a:rPr lang="en-US" dirty="0"/>
              <a:t>Privilege escalation</a:t>
            </a:r>
          </a:p>
          <a:p>
            <a:r>
              <a:rPr lang="en-US" dirty="0"/>
              <a:t>Keystroke logging</a:t>
            </a:r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677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Testing to prevent programming flaws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Unit testing</a:t>
            </a:r>
            <a:r>
              <a:rPr lang="en-US" dirty="0"/>
              <a:t> tests each component separately in a controlled environment</a:t>
            </a:r>
          </a:p>
          <a:p>
            <a:r>
              <a:rPr lang="en-US" b="1" dirty="0"/>
              <a:t>Integration testing</a:t>
            </a:r>
            <a:r>
              <a:rPr lang="en-US" dirty="0"/>
              <a:t> verifies that the individual components work when you put them together</a:t>
            </a:r>
          </a:p>
          <a:p>
            <a:r>
              <a:rPr lang="en-US" b="1" dirty="0"/>
              <a:t>Function</a:t>
            </a:r>
            <a:r>
              <a:rPr lang="en-US" dirty="0"/>
              <a:t> and </a:t>
            </a:r>
            <a:r>
              <a:rPr lang="en-US" b="1" dirty="0"/>
              <a:t>performance tests</a:t>
            </a:r>
            <a:r>
              <a:rPr lang="en-US" dirty="0"/>
              <a:t> sees if a system performs according to specification</a:t>
            </a:r>
          </a:p>
          <a:p>
            <a:r>
              <a:rPr lang="en-US" b="1" dirty="0"/>
              <a:t>Acceptance testing</a:t>
            </a:r>
            <a:r>
              <a:rPr lang="en-US" dirty="0"/>
              <a:t> give the customer a chance to test the product you have created</a:t>
            </a:r>
          </a:p>
          <a:p>
            <a:r>
              <a:rPr lang="en-US" dirty="0"/>
              <a:t>The final </a:t>
            </a:r>
            <a:r>
              <a:rPr lang="en-US" b="1" dirty="0"/>
              <a:t>installation testing</a:t>
            </a:r>
            <a:r>
              <a:rPr lang="en-US" dirty="0"/>
              <a:t> checks the product in its actual use environment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430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methodologies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Regression testing</a:t>
            </a:r>
            <a:r>
              <a:rPr lang="en-US" dirty="0"/>
              <a:t> is done when you fix a bug or add a feature</a:t>
            </a:r>
          </a:p>
          <a:p>
            <a:pPr lvl="1"/>
            <a:r>
              <a:rPr lang="en-US" dirty="0"/>
              <a:t>We have to make sure that everything that used to work still works after the change</a:t>
            </a:r>
          </a:p>
          <a:p>
            <a:r>
              <a:rPr lang="en-US" b="1" dirty="0"/>
              <a:t>Black-box testing</a:t>
            </a:r>
            <a:r>
              <a:rPr lang="en-US" dirty="0"/>
              <a:t> uses input values to test for expected output values, ignoring internals of the system</a:t>
            </a:r>
          </a:p>
          <a:p>
            <a:r>
              <a:rPr lang="en-US" b="1" dirty="0"/>
              <a:t>White-box</a:t>
            </a:r>
            <a:r>
              <a:rPr lang="en-US" dirty="0"/>
              <a:t> or </a:t>
            </a:r>
            <a:r>
              <a:rPr lang="en-US" b="1" dirty="0"/>
              <a:t>clear box testing</a:t>
            </a:r>
            <a:r>
              <a:rPr lang="en-US" dirty="0"/>
              <a:t> uses knowledge of the system to design tests that are likely to find bugs</a:t>
            </a:r>
          </a:p>
          <a:p>
            <a:r>
              <a:rPr lang="en-US" b="1" dirty="0">
                <a:solidFill>
                  <a:srgbClr val="FF0000"/>
                </a:solidFill>
              </a:rPr>
              <a:t>You can only prove there are bugs.  It is impossible to prove that there aren't bugs.</a:t>
            </a:r>
          </a:p>
        </p:txBody>
      </p:sp>
    </p:spTree>
    <p:extLst>
      <p:ext uri="{BB962C8B-B14F-4D97-AF65-F5344CB8AC3E}">
        <p14:creationId xmlns:p14="http://schemas.microsoft.com/office/powerpoint/2010/main" val="1249581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263D8-BB7E-478C-8E0D-DCA7240EA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Collect Passwords and Secret Phrases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F0FEA9-03D0-4756-9757-7C905D4E3A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9138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Secure design principles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Saltzer</a:t>
            </a:r>
            <a:r>
              <a:rPr lang="en-US" dirty="0"/>
              <a:t> and Schroeder wrote an important paper in 1975 that gave 8 principles that should be used in the design of any security mechanisms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Least privilege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Fail-safe defaults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Economy of mechanism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Complete mediation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Open design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Separation of privilege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Least common mechanism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Psychological acceptability</a:t>
            </a:r>
          </a:p>
        </p:txBody>
      </p:sp>
    </p:spTree>
    <p:extLst>
      <p:ext uri="{BB962C8B-B14F-4D97-AF65-F5344CB8AC3E}">
        <p14:creationId xmlns:p14="http://schemas.microsoft.com/office/powerpoint/2010/main" val="2968393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Security – User Side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8597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Browser security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Browsers are how most of the world interacts with the Internet</a:t>
            </a:r>
          </a:p>
          <a:p>
            <a:r>
              <a:rPr lang="en-US" dirty="0"/>
              <a:t>There are lots of problems when trying to maintain security:</a:t>
            </a:r>
          </a:p>
          <a:p>
            <a:pPr lvl="1"/>
            <a:r>
              <a:rPr lang="en-US" dirty="0"/>
              <a:t>Browsers often connect to more than just the URL listed in the address bar</a:t>
            </a:r>
          </a:p>
          <a:p>
            <a:pPr lvl="1"/>
            <a:r>
              <a:rPr lang="en-US" dirty="0"/>
              <a:t>Fetching a page automatically fetches lots of other data</a:t>
            </a:r>
          </a:p>
          <a:p>
            <a:pPr lvl="1"/>
            <a:r>
              <a:rPr lang="en-US" dirty="0"/>
              <a:t>If the browser is corrupted, you have no protection</a:t>
            </a:r>
          </a:p>
          <a:p>
            <a:pPr lvl="1"/>
            <a:r>
              <a:rPr lang="en-US" dirty="0"/>
              <a:t>Most browsers support plug-ins, which can be malicious or badly implemented</a:t>
            </a:r>
          </a:p>
          <a:p>
            <a:pPr lvl="1"/>
            <a:r>
              <a:rPr lang="en-US" dirty="0"/>
              <a:t>Browsers can access data on the user computer</a:t>
            </a:r>
          </a:p>
          <a:p>
            <a:pPr lvl="1"/>
            <a:r>
              <a:rPr lang="en-US" dirty="0"/>
              <a:t>The user does not know what data the browser is sending</a:t>
            </a:r>
          </a:p>
        </p:txBody>
      </p:sp>
    </p:spTree>
    <p:extLst>
      <p:ext uri="{BB962C8B-B14F-4D97-AF65-F5344CB8AC3E}">
        <p14:creationId xmlns:p14="http://schemas.microsoft.com/office/powerpoint/2010/main" val="2685078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Man-in-the-Browser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browser controls all the interactions with the world wide web</a:t>
            </a:r>
          </a:p>
          <a:p>
            <a:r>
              <a:rPr lang="en-US" dirty="0"/>
              <a:t>If your browser has been compromised, it doesn't matter how good your encryption is</a:t>
            </a:r>
          </a:p>
          <a:p>
            <a:r>
              <a:rPr lang="en-US" dirty="0"/>
              <a:t>The browser sees all the data before it is encrypted</a:t>
            </a:r>
          </a:p>
          <a:p>
            <a:r>
              <a:rPr lang="en-US" dirty="0" err="1"/>
              <a:t>SilentBanker</a:t>
            </a:r>
            <a:r>
              <a:rPr lang="en-US" dirty="0"/>
              <a:t> is an example of a plug-in that stole bank information</a:t>
            </a:r>
          </a:p>
          <a:p>
            <a:pPr lvl="1"/>
            <a:r>
              <a:rPr lang="en-US" dirty="0"/>
              <a:t>The banking websites still worked!</a:t>
            </a:r>
          </a:p>
        </p:txBody>
      </p:sp>
    </p:spTree>
    <p:extLst>
      <p:ext uri="{BB962C8B-B14F-4D97-AF65-F5344CB8AC3E}">
        <p14:creationId xmlns:p14="http://schemas.microsoft.com/office/powerpoint/2010/main" val="3712273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Page-in-the-middle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page-in-the-middle attack is one in which you are redirected to a page that looks like the one you wanted</a:t>
            </a:r>
          </a:p>
          <a:p>
            <a:pPr lvl="1"/>
            <a:r>
              <a:rPr lang="en-US" dirty="0"/>
              <a:t>For example, a copy of your banking website</a:t>
            </a:r>
          </a:p>
          <a:p>
            <a:r>
              <a:rPr lang="en-US" dirty="0"/>
              <a:t>Such a page might be arrived at because  of a phishing link or DNS cache poisoning</a:t>
            </a:r>
          </a:p>
          <a:p>
            <a:r>
              <a:rPr lang="en-US" dirty="0"/>
              <a:t>A browser-in-the-middle attack is worse, since your browser is compromised and no websites can be trusted</a:t>
            </a:r>
          </a:p>
        </p:txBody>
      </p:sp>
    </p:spTree>
    <p:extLst>
      <p:ext uri="{BB962C8B-B14F-4D97-AF65-F5344CB8AC3E}">
        <p14:creationId xmlns:p14="http://schemas.microsoft.com/office/powerpoint/2010/main" val="2907142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download substitution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page could trick you into downloading a file that appears to be an application you want</a:t>
            </a:r>
          </a:p>
          <a:p>
            <a:pPr lvl="1"/>
            <a:r>
              <a:rPr lang="en-US" dirty="0"/>
              <a:t>In reality, it's a virus, Trojan horse, or other  malware</a:t>
            </a:r>
          </a:p>
          <a:p>
            <a:r>
              <a:rPr lang="en-US" dirty="0"/>
              <a:t>How do you know what you're downloading?</a:t>
            </a:r>
          </a:p>
          <a:p>
            <a:r>
              <a:rPr lang="en-US" dirty="0"/>
              <a:t>Often, there's no way to be sure</a:t>
            </a:r>
          </a:p>
        </p:txBody>
      </p:sp>
    </p:spTree>
    <p:extLst>
      <p:ext uri="{BB962C8B-B14F-4D97-AF65-F5344CB8AC3E}">
        <p14:creationId xmlns:p14="http://schemas.microsoft.com/office/powerpoint/2010/main" val="2470714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User-in-the-middle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user-in-the-middle attack tricks an unsuspecting user to do something only a human can do, like solve a CAPTCHA</a:t>
            </a:r>
          </a:p>
          <a:p>
            <a:r>
              <a:rPr lang="en-US" dirty="0"/>
              <a:t>Spam and porn companies often have the same owners</a:t>
            </a:r>
          </a:p>
          <a:p>
            <a:r>
              <a:rPr lang="en-US" dirty="0"/>
              <a:t>People get offers for free porn in their e-mail, provided that they fill out a CAPTCHA</a:t>
            </a:r>
          </a:p>
          <a:p>
            <a:r>
              <a:rPr lang="en-US" dirty="0"/>
              <a:t>This attack is not very damaging to the individual, but it wastes time and fills the world with more spam</a:t>
            </a:r>
          </a:p>
        </p:txBody>
      </p:sp>
    </p:spTree>
    <p:extLst>
      <p:ext uri="{BB962C8B-B14F-4D97-AF65-F5344CB8AC3E}">
        <p14:creationId xmlns:p14="http://schemas.microsoft.com/office/powerpoint/2010/main" val="2135754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Browser authentication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6705600" cy="4931664"/>
          </a:xfrm>
        </p:spPr>
        <p:txBody>
          <a:bodyPr>
            <a:normAutofit fontScale="92500"/>
          </a:bodyPr>
          <a:lstStyle/>
          <a:p>
            <a:r>
              <a:rPr lang="en-US" dirty="0"/>
              <a:t>We've already talked about how people authenticate</a:t>
            </a:r>
          </a:p>
          <a:p>
            <a:r>
              <a:rPr lang="en-US" dirty="0"/>
              <a:t>One of the problems here is that </a:t>
            </a:r>
            <a:r>
              <a:rPr lang="en-US" b="1" dirty="0"/>
              <a:t>computers</a:t>
            </a:r>
            <a:r>
              <a:rPr lang="en-US" dirty="0"/>
              <a:t> are failing to authenticate</a:t>
            </a:r>
          </a:p>
          <a:p>
            <a:pPr lvl="1"/>
            <a:r>
              <a:rPr lang="en-US" dirty="0"/>
              <a:t>You're not sure that the site you're connecting to is really your bank</a:t>
            </a:r>
          </a:p>
          <a:p>
            <a:r>
              <a:rPr lang="en-US" dirty="0"/>
              <a:t>The problem is hard because computers authenticate based almost entirely on what they know</a:t>
            </a:r>
          </a:p>
          <a:p>
            <a:pPr lvl="1"/>
            <a:r>
              <a:rPr lang="en-US" dirty="0"/>
              <a:t>It's possible to eavesdrop on such information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48600" y="1773936"/>
            <a:ext cx="3276600" cy="1502664"/>
          </a:xfrm>
        </p:spPr>
        <p:txBody>
          <a:bodyPr>
            <a:normAutofit fontScale="92500"/>
          </a:bodyPr>
          <a:lstStyle/>
          <a:p>
            <a:r>
              <a:rPr lang="en-US" dirty="0"/>
              <a:t>Some banks let you to pick a picture and a caption</a:t>
            </a:r>
          </a:p>
        </p:txBody>
      </p:sp>
      <p:pic>
        <p:nvPicPr>
          <p:cNvPr id="2050" name="Picture 2" descr="https://upload.wikimedia.org/wikipedia/commons/b/b2/Hausziege_0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4850" y="3276600"/>
            <a:ext cx="2476500" cy="247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153400" y="5867061"/>
            <a:ext cx="281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GOAT POLITICS</a:t>
            </a:r>
          </a:p>
        </p:txBody>
      </p:sp>
    </p:spTree>
    <p:extLst>
      <p:ext uri="{BB962C8B-B14F-4D97-AF65-F5344CB8AC3E}">
        <p14:creationId xmlns:p14="http://schemas.microsoft.com/office/powerpoint/2010/main" val="1439730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Authentication approaches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Web authentication can be done with approaches beyond or in addition to a password</a:t>
            </a:r>
          </a:p>
          <a:p>
            <a:r>
              <a:rPr lang="en-US" dirty="0"/>
              <a:t>Shared secret</a:t>
            </a:r>
          </a:p>
          <a:p>
            <a:pPr lvl="1"/>
            <a:r>
              <a:rPr lang="en-US" dirty="0"/>
              <a:t>Secret questions asked earlier</a:t>
            </a:r>
          </a:p>
          <a:p>
            <a:r>
              <a:rPr lang="en-US" dirty="0"/>
              <a:t>One-time password</a:t>
            </a:r>
          </a:p>
          <a:p>
            <a:pPr lvl="1"/>
            <a:r>
              <a:rPr lang="en-US" dirty="0"/>
              <a:t>Password provided by a </a:t>
            </a:r>
            <a:r>
              <a:rPr lang="en-US" dirty="0" err="1"/>
              <a:t>SecurID</a:t>
            </a:r>
            <a:endParaRPr lang="en-US" dirty="0"/>
          </a:p>
          <a:p>
            <a:r>
              <a:rPr lang="en-US" dirty="0"/>
              <a:t>Out-of-band communication</a:t>
            </a:r>
          </a:p>
          <a:p>
            <a:pPr lvl="1"/>
            <a:r>
              <a:rPr lang="en-US" dirty="0"/>
              <a:t>Sending a PIN and a credit card in separate mailings</a:t>
            </a:r>
          </a:p>
          <a:p>
            <a:pPr lvl="1"/>
            <a:r>
              <a:rPr lang="en-US" dirty="0"/>
              <a:t>Texting a one-time password to a registered cell phone</a:t>
            </a:r>
          </a:p>
        </p:txBody>
      </p:sp>
    </p:spTree>
    <p:extLst>
      <p:ext uri="{BB962C8B-B14F-4D97-AF65-F5344CB8AC3E}">
        <p14:creationId xmlns:p14="http://schemas.microsoft.com/office/powerpoint/2010/main" val="752177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Defaced web site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Website defacement</a:t>
            </a:r>
            <a:r>
              <a:rPr lang="en-US" dirty="0"/>
              <a:t> is when an attacker changes the content of a legitimate website</a:t>
            </a:r>
          </a:p>
          <a:p>
            <a:r>
              <a:rPr lang="en-US" dirty="0"/>
              <a:t>Usually, this is done by exploiting a weakness in authentication of the people who are allowed to update content</a:t>
            </a:r>
          </a:p>
          <a:p>
            <a:r>
              <a:rPr lang="en-US" dirty="0"/>
              <a:t>These attacks can be pranks</a:t>
            </a:r>
          </a:p>
          <a:p>
            <a:r>
              <a:rPr lang="en-US" dirty="0"/>
              <a:t>They can be done to demonstrate that security is poor</a:t>
            </a:r>
          </a:p>
          <a:p>
            <a:pPr lvl="1"/>
            <a:r>
              <a:rPr lang="en-US" dirty="0"/>
              <a:t>Often to embarrass government websites</a:t>
            </a:r>
          </a:p>
          <a:p>
            <a:r>
              <a:rPr lang="en-US" dirty="0"/>
              <a:t>They can be done to show political disagreement with the website or the agency behind the website</a:t>
            </a:r>
          </a:p>
          <a:p>
            <a:r>
              <a:rPr lang="en-US" dirty="0"/>
              <a:t>The changes could be subtle enough that the change is not noticed for a while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358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did we talk about last time?</a:t>
            </a:r>
          </a:p>
          <a:p>
            <a:r>
              <a:rPr lang="en-US" dirty="0"/>
              <a:t>Started privacy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Fake website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Websites are easy to fake</a:t>
            </a:r>
          </a:p>
          <a:p>
            <a:r>
              <a:rPr lang="en-US" dirty="0"/>
              <a:t>By their nature, the HTML, JavaScript, CSS, and images used to create a website are all publically available</a:t>
            </a:r>
          </a:p>
          <a:p>
            <a:pPr lvl="1"/>
            <a:r>
              <a:rPr lang="en-US" dirty="0"/>
              <a:t>It's even possible to link to current images on the real website</a:t>
            </a:r>
          </a:p>
          <a:p>
            <a:r>
              <a:rPr lang="en-US" dirty="0"/>
              <a:t>This attack is usually designed to trick users into entering private information into the malicious website</a:t>
            </a:r>
          </a:p>
        </p:txBody>
      </p:sp>
    </p:spTree>
    <p:extLst>
      <p:ext uri="{BB962C8B-B14F-4D97-AF65-F5344CB8AC3E}">
        <p14:creationId xmlns:p14="http://schemas.microsoft.com/office/powerpoint/2010/main" val="3297511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Protecting websites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Detecting that a change has occurred on a website can be difficult</a:t>
            </a:r>
          </a:p>
          <a:p>
            <a:r>
              <a:rPr lang="en-US" dirty="0"/>
              <a:t>One approach is to make a hash value of the website</a:t>
            </a:r>
          </a:p>
          <a:p>
            <a:pPr lvl="1"/>
            <a:r>
              <a:rPr lang="en-US" dirty="0"/>
              <a:t>Store the hash elsewhere, securely</a:t>
            </a:r>
          </a:p>
          <a:p>
            <a:pPr lvl="1"/>
            <a:r>
              <a:rPr lang="en-US" dirty="0"/>
              <a:t>Hash the contents of the website periodically to see if it still matches</a:t>
            </a:r>
          </a:p>
          <a:p>
            <a:pPr lvl="1"/>
            <a:r>
              <a:rPr lang="en-US" dirty="0"/>
              <a:t>This approach only works if the data doesn't constantly change</a:t>
            </a:r>
          </a:p>
          <a:p>
            <a:r>
              <a:rPr lang="en-US" b="1" dirty="0"/>
              <a:t>Digital signatures </a:t>
            </a:r>
            <a:r>
              <a:rPr lang="en-US" dirty="0"/>
              <a:t>allows companies to sign code to verify that they did originate the code</a:t>
            </a:r>
          </a:p>
          <a:p>
            <a:pPr lvl="1"/>
            <a:r>
              <a:rPr lang="en-US" dirty="0"/>
              <a:t>Example: ActiveX controls</a:t>
            </a:r>
          </a:p>
          <a:p>
            <a:pPr lvl="1"/>
            <a:r>
              <a:rPr lang="en-US" dirty="0"/>
              <a:t>You shouldn't be running this kind of code anyway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573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bugs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Only a website you visit can leave a cookie or run JavaScript, right?</a:t>
            </a:r>
          </a:p>
          <a:p>
            <a:pPr lvl="1"/>
            <a:r>
              <a:rPr lang="en-US" dirty="0"/>
              <a:t>Sure, but how many sites do you visit?</a:t>
            </a:r>
          </a:p>
          <a:p>
            <a:r>
              <a:rPr lang="en-US" dirty="0"/>
              <a:t>Images that are linked to other websites (especially ads) count as visiting other websites</a:t>
            </a:r>
          </a:p>
          <a:p>
            <a:r>
              <a:rPr lang="en-US" dirty="0"/>
              <a:t>Visiting a single page could store cookies from every ad on the page (and more!)</a:t>
            </a:r>
          </a:p>
          <a:p>
            <a:r>
              <a:rPr lang="en-US" b="1" dirty="0"/>
              <a:t>Web bugs</a:t>
            </a:r>
            <a:r>
              <a:rPr lang="en-US" dirty="0"/>
              <a:t> are images that are usually 1 x 1 pixels and clear</a:t>
            </a:r>
          </a:p>
          <a:p>
            <a:pPr lvl="1"/>
            <a:r>
              <a:rPr lang="en-US" dirty="0"/>
              <a:t>They make it impossible to know how many sites could be storing cookies</a:t>
            </a:r>
          </a:p>
        </p:txBody>
      </p:sp>
    </p:spTree>
    <p:extLst>
      <p:ext uri="{BB962C8B-B14F-4D97-AF65-F5344CB8AC3E}">
        <p14:creationId xmlns:p14="http://schemas.microsoft.com/office/powerpoint/2010/main" val="2198998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Clickjacking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Clickjacking</a:t>
            </a:r>
            <a:r>
              <a:rPr lang="en-US" dirty="0"/>
              <a:t> is when you think you're clicking on one button, but you're really clicking on another</a:t>
            </a:r>
          </a:p>
          <a:p>
            <a:r>
              <a:rPr lang="en-US" dirty="0"/>
              <a:t>It could be that you're agreeing to download or install a program that you don't think you are</a:t>
            </a:r>
          </a:p>
          <a:p>
            <a:pPr lvl="1"/>
            <a:r>
              <a:rPr lang="en-US" dirty="0"/>
              <a:t>Called a </a:t>
            </a:r>
            <a:r>
              <a:rPr lang="en-US" b="1" dirty="0"/>
              <a:t>drive-by download</a:t>
            </a:r>
          </a:p>
          <a:p>
            <a:r>
              <a:rPr lang="en-US" dirty="0"/>
              <a:t>It could be that you think you're entering data into a real website, but it's just a front for a malicious one</a:t>
            </a:r>
          </a:p>
          <a:p>
            <a:r>
              <a:rPr lang="en-US" dirty="0"/>
              <a:t>These attacks are possible because web pages can have transparent frames, allowing you to see something that you're not really interacting with</a:t>
            </a:r>
          </a:p>
        </p:txBody>
      </p:sp>
    </p:spTree>
    <p:extLst>
      <p:ext uri="{BB962C8B-B14F-4D97-AF65-F5344CB8AC3E}">
        <p14:creationId xmlns:p14="http://schemas.microsoft.com/office/powerpoint/2010/main" val="1390388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Obtaining user or website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inherently unsecure model used for web interactions has a number of weak points</a:t>
            </a:r>
          </a:p>
          <a:p>
            <a:r>
              <a:rPr lang="en-US" dirty="0"/>
              <a:t>Some ways that website data can be leaked include:</a:t>
            </a:r>
          </a:p>
          <a:p>
            <a:pPr lvl="1"/>
            <a:r>
              <a:rPr lang="en-US" dirty="0"/>
              <a:t>Cross-site scripting</a:t>
            </a:r>
          </a:p>
          <a:p>
            <a:pPr lvl="1"/>
            <a:r>
              <a:rPr lang="en-US" dirty="0"/>
              <a:t>SQL injection</a:t>
            </a:r>
          </a:p>
          <a:p>
            <a:pPr lvl="1"/>
            <a:r>
              <a:rPr lang="en-US" dirty="0"/>
              <a:t>Dot-dot-slash</a:t>
            </a:r>
          </a:p>
          <a:p>
            <a:pPr lvl="1"/>
            <a:r>
              <a:rPr lang="en-US" dirty="0"/>
              <a:t>Server-side includes</a:t>
            </a:r>
          </a:p>
        </p:txBody>
      </p:sp>
    </p:spTree>
    <p:extLst>
      <p:ext uri="{BB962C8B-B14F-4D97-AF65-F5344CB8AC3E}">
        <p14:creationId xmlns:p14="http://schemas.microsoft.com/office/powerpoint/2010/main" val="986682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Fake e-mail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is lots of fake e-mail out there</a:t>
            </a:r>
          </a:p>
          <a:p>
            <a:r>
              <a:rPr lang="en-US" dirty="0"/>
              <a:t>The book calls </a:t>
            </a:r>
            <a:r>
              <a:rPr lang="en-US" b="1" dirty="0"/>
              <a:t>spam</a:t>
            </a:r>
            <a:r>
              <a:rPr lang="en-US" dirty="0"/>
              <a:t> fake or misleading e-mail</a:t>
            </a:r>
          </a:p>
          <a:p>
            <a:r>
              <a:rPr lang="en-US" dirty="0"/>
              <a:t>Several kinds of spam are rising</a:t>
            </a:r>
          </a:p>
          <a:p>
            <a:pPr lvl="1"/>
            <a:r>
              <a:rPr lang="en-US" dirty="0"/>
              <a:t>Fake "Your message could not be delivered" messages</a:t>
            </a:r>
          </a:p>
          <a:p>
            <a:pPr lvl="1"/>
            <a:r>
              <a:rPr lang="en-US" dirty="0"/>
              <a:t>Fake social networking messages</a:t>
            </a:r>
          </a:p>
          <a:p>
            <a:pPr lvl="1"/>
            <a:r>
              <a:rPr lang="en-US" dirty="0"/>
              <a:t>Current events messages</a:t>
            </a:r>
          </a:p>
          <a:p>
            <a:pPr lvl="1"/>
            <a:r>
              <a:rPr lang="en-US" dirty="0"/>
              <a:t>Shipping notices</a:t>
            </a:r>
          </a:p>
        </p:txBody>
      </p:sp>
    </p:spTree>
    <p:extLst>
      <p:ext uri="{BB962C8B-B14F-4D97-AF65-F5344CB8AC3E}">
        <p14:creationId xmlns:p14="http://schemas.microsoft.com/office/powerpoint/2010/main" val="2579064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people send spam?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Advertising black- or </a:t>
            </a:r>
            <a:r>
              <a:rPr lang="en-US" dirty="0" err="1"/>
              <a:t>graymarket</a:t>
            </a:r>
            <a:r>
              <a:rPr lang="en-US" dirty="0"/>
              <a:t> pharmaceuticals</a:t>
            </a:r>
          </a:p>
          <a:p>
            <a:r>
              <a:rPr lang="en-US" dirty="0"/>
              <a:t>Pump and dump – artificially inflating the price of a stock</a:t>
            </a:r>
          </a:p>
          <a:p>
            <a:r>
              <a:rPr lang="en-US" dirty="0"/>
              <a:t>General advertising</a:t>
            </a:r>
          </a:p>
          <a:p>
            <a:r>
              <a:rPr lang="en-US" dirty="0"/>
              <a:t>Malware in the e-mail or in links from the e-mail</a:t>
            </a:r>
          </a:p>
          <a:p>
            <a:r>
              <a:rPr lang="en-US" dirty="0"/>
              <a:t>Advertising sites (such as porn) that might be illegal</a:t>
            </a:r>
          </a:p>
          <a:p>
            <a:r>
              <a:rPr lang="en-US" dirty="0"/>
              <a:t>Cost is virtually nothing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285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Dealing with spam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Legal approaches</a:t>
            </a:r>
          </a:p>
          <a:p>
            <a:pPr lvl="1"/>
            <a:r>
              <a:rPr lang="en-US" dirty="0"/>
              <a:t>US CAN-SPAM act</a:t>
            </a:r>
          </a:p>
          <a:p>
            <a:pPr lvl="1"/>
            <a:r>
              <a:rPr lang="en-US" dirty="0"/>
              <a:t>Directive 2002/58/EC in Europe</a:t>
            </a:r>
          </a:p>
          <a:p>
            <a:pPr lvl="1"/>
            <a:r>
              <a:rPr lang="en-US" dirty="0"/>
              <a:t>It's hard to define what is and isn't spam</a:t>
            </a:r>
          </a:p>
          <a:p>
            <a:pPr lvl="1"/>
            <a:r>
              <a:rPr lang="en-US" dirty="0"/>
              <a:t>Most laws require an opt-out mechanism, but enforcement is hard</a:t>
            </a:r>
          </a:p>
          <a:p>
            <a:r>
              <a:rPr lang="en-US" dirty="0"/>
              <a:t>IP addresses are easy to spoof, but the next generation Internet might change that</a:t>
            </a:r>
          </a:p>
          <a:p>
            <a:r>
              <a:rPr lang="en-US" dirty="0"/>
              <a:t>Screening programs try to filter out spam (with both false positives and false negatives)</a:t>
            </a:r>
          </a:p>
          <a:p>
            <a:r>
              <a:rPr lang="en-US" dirty="0"/>
              <a:t>Some web hosting companies enforce volume limitations on how many e-mails can be sent per day</a:t>
            </a:r>
          </a:p>
          <a:p>
            <a:r>
              <a:rPr lang="en-US" dirty="0"/>
              <a:t>Paying postage per e-mail?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657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E-mail spoofing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SMTP is the protocol for sending e-mail</a:t>
            </a:r>
          </a:p>
          <a:p>
            <a:r>
              <a:rPr lang="en-US" dirty="0"/>
              <a:t>It's very straight-forward</a:t>
            </a:r>
          </a:p>
          <a:p>
            <a:r>
              <a:rPr lang="en-US" dirty="0"/>
              <a:t>The </a:t>
            </a:r>
            <a:r>
              <a:rPr lang="en-US" b="1" dirty="0"/>
              <a:t>from</a:t>
            </a:r>
            <a:r>
              <a:rPr lang="en-US" dirty="0"/>
              <a:t> field is easy to spoof</a:t>
            </a:r>
          </a:p>
          <a:p>
            <a:r>
              <a:rPr lang="en-US" dirty="0"/>
              <a:t>There are protocols with authentication built in, but regular SMTP is entrenched how</a:t>
            </a:r>
          </a:p>
          <a:p>
            <a:r>
              <a:rPr lang="en-US" dirty="0"/>
              <a:t>You can never trust header information in an e-mail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392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Phishing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Phishing</a:t>
            </a:r>
            <a:r>
              <a:rPr lang="en-US" dirty="0"/>
              <a:t> is when an e-mail tries to trick someone into giving out private data or doing something else unsafe</a:t>
            </a:r>
          </a:p>
          <a:p>
            <a:r>
              <a:rPr lang="en-US" b="1" dirty="0"/>
              <a:t>Spear phishing</a:t>
            </a:r>
            <a:r>
              <a:rPr lang="en-US" dirty="0"/>
              <a:t> is phishing that targets a specific individual</a:t>
            </a:r>
          </a:p>
          <a:p>
            <a:pPr lvl="1"/>
            <a:r>
              <a:rPr lang="en-US" dirty="0"/>
              <a:t>Details about that user's life or accounts might be included</a:t>
            </a:r>
          </a:p>
          <a:p>
            <a:r>
              <a:rPr lang="en-US" b="1" dirty="0"/>
              <a:t>Whaling</a:t>
            </a:r>
            <a:r>
              <a:rPr lang="en-US" dirty="0"/>
              <a:t> is a term used for spear phishing of rich people or celebrities</a:t>
            </a:r>
          </a:p>
          <a:p>
            <a:pPr lvl="1"/>
            <a:r>
              <a:rPr lang="en-US" dirty="0"/>
              <a:t>They have more money</a:t>
            </a:r>
          </a:p>
          <a:p>
            <a:pPr lvl="1"/>
            <a:r>
              <a:rPr lang="en-US" dirty="0"/>
              <a:t>Many of their personal details could be public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7963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 Security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52709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Separation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OS security is fundamentally based on separation</a:t>
            </a:r>
          </a:p>
          <a:p>
            <a:pPr lvl="1"/>
            <a:r>
              <a:rPr lang="en-US" b="1" dirty="0"/>
              <a:t>Physical separation:</a:t>
            </a:r>
            <a:r>
              <a:rPr lang="en-US" dirty="0"/>
              <a:t> Different processes use different physical objects</a:t>
            </a:r>
          </a:p>
          <a:p>
            <a:pPr lvl="1"/>
            <a:r>
              <a:rPr lang="en-US" b="1" dirty="0"/>
              <a:t>Temporal separation:</a:t>
            </a:r>
            <a:r>
              <a:rPr lang="en-US" dirty="0"/>
              <a:t> Processes with different security requirements are executed at different times</a:t>
            </a:r>
          </a:p>
          <a:p>
            <a:pPr lvl="1"/>
            <a:r>
              <a:rPr lang="en-US" b="1" dirty="0"/>
              <a:t>Logical separation:</a:t>
            </a:r>
            <a:r>
              <a:rPr lang="en-US" dirty="0"/>
              <a:t> Programs cannot access data or resources outside of permitted areas</a:t>
            </a:r>
          </a:p>
          <a:p>
            <a:pPr lvl="1"/>
            <a:r>
              <a:rPr lang="en-US" b="1" dirty="0"/>
              <a:t>Cryptographic separation:</a:t>
            </a:r>
            <a:r>
              <a:rPr lang="en-US" dirty="0"/>
              <a:t> Processes conceal their data so that it is unintelligible</a:t>
            </a:r>
          </a:p>
        </p:txBody>
      </p:sp>
    </p:spTree>
    <p:extLst>
      <p:ext uri="{BB962C8B-B14F-4D97-AF65-F5344CB8AC3E}">
        <p14:creationId xmlns:p14="http://schemas.microsoft.com/office/powerpoint/2010/main" val="2252431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protection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Protecting memory is one of the most fundamental protections an OS can give</a:t>
            </a:r>
          </a:p>
          <a:p>
            <a:pPr lvl="1"/>
            <a:r>
              <a:rPr lang="en-US" dirty="0"/>
              <a:t>All data and operations for a program are in memory</a:t>
            </a:r>
          </a:p>
          <a:p>
            <a:pPr lvl="1"/>
            <a:r>
              <a:rPr lang="en-US" dirty="0"/>
              <a:t>Most I/O accesses are done by writing memory to various locations</a:t>
            </a:r>
          </a:p>
          <a:p>
            <a:r>
              <a:rPr lang="en-US" dirty="0"/>
              <a:t>Techniques for memory protection</a:t>
            </a:r>
          </a:p>
          <a:p>
            <a:pPr lvl="1"/>
            <a:r>
              <a:rPr lang="en-US" dirty="0"/>
              <a:t>Fence</a:t>
            </a:r>
          </a:p>
          <a:p>
            <a:pPr lvl="1"/>
            <a:r>
              <a:rPr lang="en-US" dirty="0"/>
              <a:t>Base/bounds registers</a:t>
            </a:r>
          </a:p>
          <a:p>
            <a:pPr lvl="1"/>
            <a:r>
              <a:rPr lang="en-US" dirty="0"/>
              <a:t>Tagged architectures</a:t>
            </a:r>
          </a:p>
          <a:p>
            <a:pPr lvl="1"/>
            <a:r>
              <a:rPr lang="en-US" dirty="0"/>
              <a:t>Segmentation</a:t>
            </a:r>
          </a:p>
          <a:p>
            <a:pPr lvl="1"/>
            <a:r>
              <a:rPr lang="en-US" dirty="0"/>
              <a:t>Paging</a:t>
            </a:r>
          </a:p>
        </p:txBody>
      </p:sp>
    </p:spTree>
    <p:extLst>
      <p:ext uri="{BB962C8B-B14F-4D97-AF65-F5344CB8AC3E}">
        <p14:creationId xmlns:p14="http://schemas.microsoft.com/office/powerpoint/2010/main" val="3364285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Storing access control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dirty="0"/>
              <a:t>Directory based approaches</a:t>
            </a:r>
          </a:p>
          <a:p>
            <a:pPr lvl="1"/>
            <a:r>
              <a:rPr lang="en-US" dirty="0"/>
              <a:t>Create a directory that lists all the objects a given user can access and their associated rights:</a:t>
            </a:r>
          </a:p>
          <a:p>
            <a:pPr lvl="1"/>
            <a:r>
              <a:rPr lang="en-US" dirty="0"/>
              <a:t>Problems:</a:t>
            </a:r>
          </a:p>
          <a:p>
            <a:pPr lvl="2"/>
            <a:r>
              <a:rPr lang="en-US" dirty="0"/>
              <a:t>Directories can become large</a:t>
            </a:r>
          </a:p>
          <a:p>
            <a:pPr lvl="2"/>
            <a:r>
              <a:rPr lang="en-US" dirty="0"/>
              <a:t>How is access revoked?</a:t>
            </a:r>
          </a:p>
          <a:p>
            <a:pPr lvl="2"/>
            <a:r>
              <a:rPr lang="en-US" dirty="0"/>
              <a:t>What if two files in different locations in the system have the same name?</a:t>
            </a:r>
          </a:p>
          <a:p>
            <a:pPr lvl="0"/>
            <a:r>
              <a:rPr lang="en-US" dirty="0"/>
              <a:t>Access control lists</a:t>
            </a:r>
          </a:p>
          <a:p>
            <a:pPr lvl="1"/>
            <a:r>
              <a:rPr lang="en-US" dirty="0"/>
              <a:t>List all the users that have rights for a specific object</a:t>
            </a:r>
          </a:p>
          <a:p>
            <a:pPr lvl="1"/>
            <a:r>
              <a:rPr lang="en-US" dirty="0"/>
              <a:t>Most objects only have a few legal users</a:t>
            </a:r>
          </a:p>
          <a:p>
            <a:pPr lvl="1"/>
            <a:r>
              <a:rPr lang="en-US" dirty="0"/>
              <a:t>Wild cards can make the situation easier</a:t>
            </a:r>
          </a:p>
          <a:p>
            <a:pPr lvl="0"/>
            <a:r>
              <a:rPr lang="en-US" dirty="0"/>
              <a:t>Access control matrices</a:t>
            </a:r>
          </a:p>
          <a:p>
            <a:pPr lvl="1"/>
            <a:r>
              <a:rPr lang="en-US" dirty="0"/>
              <a:t>Both directories and access control lists are equivalent</a:t>
            </a:r>
          </a:p>
          <a:p>
            <a:pPr lvl="1"/>
            <a:r>
              <a:rPr lang="en-US" dirty="0"/>
              <a:t>We can also imagine a matrix that holds all subjects and all objects</a:t>
            </a:r>
          </a:p>
          <a:p>
            <a:pPr lvl="1"/>
            <a:r>
              <a:rPr lang="en-US" dirty="0"/>
              <a:t>It is too inefficient for most systems to be implemented this way, but security researchers sometimes use this model for theoretical purposes</a:t>
            </a:r>
          </a:p>
        </p:txBody>
      </p:sp>
    </p:spTree>
    <p:extLst>
      <p:ext uri="{BB962C8B-B14F-4D97-AF65-F5344CB8AC3E}">
        <p14:creationId xmlns:p14="http://schemas.microsoft.com/office/powerpoint/2010/main" val="4275383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Access control matrix example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5910850"/>
              </p:ext>
            </p:extLst>
          </p:nvPr>
        </p:nvGraphicFramePr>
        <p:xfrm>
          <a:off x="685800" y="1774822"/>
          <a:ext cx="10363200" cy="4625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2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2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26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2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726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56495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Objects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6495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Subjects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file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file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process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process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5649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process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/>
                        <a:t>read</a:t>
                      </a:r>
                      <a:r>
                        <a:rPr lang="en-US" sz="2000" dirty="0"/>
                        <a:t>,</a:t>
                      </a:r>
                      <a:r>
                        <a:rPr lang="en-US" sz="2000" i="1" dirty="0"/>
                        <a:t> write</a:t>
                      </a:r>
                      <a:r>
                        <a:rPr lang="en-US" sz="2000" dirty="0"/>
                        <a:t>,</a:t>
                      </a:r>
                      <a:r>
                        <a:rPr lang="en-US" sz="2000" i="1" dirty="0"/>
                        <a:t> own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/>
                        <a:t>read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/>
                        <a:t>read</a:t>
                      </a:r>
                      <a:r>
                        <a:rPr lang="en-US" sz="2000" dirty="0"/>
                        <a:t>,</a:t>
                      </a:r>
                      <a:r>
                        <a:rPr lang="en-US" sz="2000" i="1" dirty="0"/>
                        <a:t> write</a:t>
                      </a:r>
                      <a:r>
                        <a:rPr lang="en-US" sz="2000" dirty="0"/>
                        <a:t>,</a:t>
                      </a:r>
                      <a:r>
                        <a:rPr lang="en-US" sz="2000" i="1" dirty="0"/>
                        <a:t> execute</a:t>
                      </a:r>
                      <a:r>
                        <a:rPr lang="en-US" sz="2000" dirty="0"/>
                        <a:t>,</a:t>
                      </a:r>
                      <a:r>
                        <a:rPr lang="en-US" sz="2000" i="1" dirty="0"/>
                        <a:t> own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/>
                        <a:t>write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5649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process</a:t>
                      </a:r>
                      <a:r>
                        <a:rPr lang="en-US" sz="2000" baseline="0" dirty="0"/>
                        <a:t> 2</a:t>
                      </a:r>
                      <a:endParaRPr 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/>
                        <a:t>append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/>
                        <a:t>read</a:t>
                      </a:r>
                      <a:r>
                        <a:rPr lang="en-US" sz="2000" dirty="0"/>
                        <a:t>, </a:t>
                      </a:r>
                      <a:r>
                        <a:rPr lang="en-US" sz="2000" i="1" dirty="0"/>
                        <a:t>own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/>
                        <a:t>read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/>
                        <a:t>read</a:t>
                      </a:r>
                      <a:r>
                        <a:rPr lang="en-US" sz="2000" dirty="0"/>
                        <a:t>,</a:t>
                      </a:r>
                      <a:r>
                        <a:rPr lang="en-US" sz="2000" i="1" dirty="0"/>
                        <a:t> write</a:t>
                      </a:r>
                      <a:r>
                        <a:rPr lang="en-US" sz="2000" dirty="0"/>
                        <a:t>,</a:t>
                      </a:r>
                      <a:r>
                        <a:rPr lang="en-US" sz="2000" i="1" dirty="0"/>
                        <a:t> execute</a:t>
                      </a:r>
                      <a:r>
                        <a:rPr lang="en-US" sz="2000" dirty="0"/>
                        <a:t>,</a:t>
                      </a:r>
                      <a:r>
                        <a:rPr lang="en-US" sz="2000" i="1" dirty="0"/>
                        <a:t> own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388109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Bell-</a:t>
            </a:r>
            <a:r>
              <a:rPr lang="en-US" dirty="0" err="1"/>
              <a:t>LaPadula</a:t>
            </a:r>
            <a:r>
              <a:rPr lang="en-US" dirty="0"/>
              <a:t> overview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600" y="1775192"/>
            <a:ext cx="6705600" cy="4625609"/>
          </a:xfrm>
        </p:spPr>
        <p:txBody>
          <a:bodyPr>
            <a:normAutofit/>
          </a:bodyPr>
          <a:lstStyle/>
          <a:p>
            <a:r>
              <a:rPr lang="en-US" dirty="0"/>
              <a:t>Confidentiality access control system</a:t>
            </a:r>
          </a:p>
          <a:p>
            <a:r>
              <a:rPr lang="en-US" dirty="0"/>
              <a:t>Military-style classifications</a:t>
            </a:r>
          </a:p>
          <a:p>
            <a:r>
              <a:rPr lang="en-US" dirty="0"/>
              <a:t>Uses a linear clearance hierarchy</a:t>
            </a:r>
          </a:p>
          <a:p>
            <a:r>
              <a:rPr lang="en-US" dirty="0"/>
              <a:t>All information is on a </a:t>
            </a:r>
            <a:r>
              <a:rPr lang="en-US" b="1" dirty="0"/>
              <a:t>need-to-know</a:t>
            </a:r>
            <a:r>
              <a:rPr lang="en-US" dirty="0"/>
              <a:t> basis</a:t>
            </a:r>
          </a:p>
          <a:p>
            <a:r>
              <a:rPr lang="en-US" dirty="0"/>
              <a:t>It uses </a:t>
            </a:r>
            <a:r>
              <a:rPr lang="en-US" b="1" dirty="0"/>
              <a:t>clearance</a:t>
            </a:r>
            <a:r>
              <a:rPr lang="en-US" dirty="0"/>
              <a:t> (or </a:t>
            </a:r>
            <a:r>
              <a:rPr lang="en-US" b="1" dirty="0"/>
              <a:t>sensitivity</a:t>
            </a:r>
            <a:r>
              <a:rPr lang="en-US" dirty="0"/>
              <a:t>) levels as well as project-specific </a:t>
            </a:r>
            <a:r>
              <a:rPr lang="en-US" b="1" dirty="0"/>
              <a:t>compartments</a:t>
            </a: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069441871"/>
              </p:ext>
            </p:extLst>
          </p:nvPr>
        </p:nvGraphicFramePr>
        <p:xfrm>
          <a:off x="5638800" y="1941577"/>
          <a:ext cx="7170432" cy="4459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06612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Security clearances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1577609"/>
          </a:xfrm>
        </p:spPr>
        <p:txBody>
          <a:bodyPr>
            <a:normAutofit/>
          </a:bodyPr>
          <a:lstStyle/>
          <a:p>
            <a:r>
              <a:rPr lang="en-US" sz="2800" dirty="0"/>
              <a:t>Both subjects (users) and objects (files) have security clearances</a:t>
            </a:r>
          </a:p>
          <a:p>
            <a:r>
              <a:rPr lang="en-US" sz="2800" dirty="0"/>
              <a:t>Below are the clearances arranged in a hierarchy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9240080"/>
              </p:ext>
            </p:extLst>
          </p:nvPr>
        </p:nvGraphicFramePr>
        <p:xfrm>
          <a:off x="1257300" y="2895600"/>
          <a:ext cx="9677400" cy="362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2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2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25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452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Clearance Levels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Sample Subjects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Sample Objects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452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Top Secret (TS)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Tamara,</a:t>
                      </a:r>
                      <a:r>
                        <a:rPr lang="en-US" sz="2000" baseline="0" dirty="0"/>
                        <a:t> Thomas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Personnel Files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452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Secret (S)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Sally,</a:t>
                      </a:r>
                      <a:r>
                        <a:rPr lang="en-US" sz="2000" baseline="0" dirty="0"/>
                        <a:t> Samuel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E-mail Files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452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Confidential</a:t>
                      </a:r>
                      <a:r>
                        <a:rPr lang="en-US" sz="2000" baseline="0" dirty="0"/>
                        <a:t> (C)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Claire, Clarence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Activity Log</a:t>
                      </a:r>
                      <a:r>
                        <a:rPr lang="en-US" sz="2000" baseline="0" dirty="0"/>
                        <a:t> Files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452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Restricted (R)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Rachel, Riley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Telephone List Files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452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Unclassified (UC)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/>
                        <a:t>Ulaley</a:t>
                      </a:r>
                      <a:r>
                        <a:rPr lang="en-US" sz="2000" dirty="0"/>
                        <a:t>, Ursula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Address of Headquarters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2010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compartments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We add compartments such as NUC = Non-Union Countries, EUR = Europe, and US = United States</a:t>
            </a:r>
          </a:p>
          <a:p>
            <a:r>
              <a:rPr lang="en-US" dirty="0"/>
              <a:t>The possible sets of compartments are:</a:t>
            </a:r>
          </a:p>
          <a:p>
            <a:pPr lvl="1"/>
            <a:r>
              <a:rPr lang="en-US" dirty="0">
                <a:sym typeface="Symbol"/>
              </a:rPr>
              <a:t></a:t>
            </a:r>
          </a:p>
          <a:p>
            <a:pPr lvl="1"/>
            <a:r>
              <a:rPr lang="en-US" dirty="0">
                <a:sym typeface="Symbol"/>
              </a:rPr>
              <a:t>{NUC}</a:t>
            </a:r>
          </a:p>
          <a:p>
            <a:pPr lvl="1"/>
            <a:r>
              <a:rPr lang="en-US" dirty="0">
                <a:sym typeface="Symbol"/>
              </a:rPr>
              <a:t>{EUR}</a:t>
            </a:r>
          </a:p>
          <a:p>
            <a:pPr lvl="1"/>
            <a:r>
              <a:rPr lang="en-US" dirty="0">
                <a:sym typeface="Symbol"/>
              </a:rPr>
              <a:t>{US}</a:t>
            </a:r>
          </a:p>
          <a:p>
            <a:pPr lvl="1"/>
            <a:r>
              <a:rPr lang="en-US" dirty="0">
                <a:sym typeface="Symbol"/>
              </a:rPr>
              <a:t>{NUC, EUR}</a:t>
            </a:r>
          </a:p>
          <a:p>
            <a:pPr lvl="1"/>
            <a:r>
              <a:rPr lang="en-US" dirty="0">
                <a:sym typeface="Symbol"/>
              </a:rPr>
              <a:t>{NUC, US}</a:t>
            </a:r>
          </a:p>
          <a:p>
            <a:pPr lvl="1"/>
            <a:r>
              <a:rPr lang="en-US" dirty="0">
                <a:sym typeface="Symbol"/>
              </a:rPr>
              <a:t>{EUR, US}</a:t>
            </a:r>
          </a:p>
          <a:p>
            <a:pPr lvl="1"/>
            <a:r>
              <a:rPr lang="en-US" dirty="0">
                <a:sym typeface="Symbol"/>
              </a:rPr>
              <a:t>{NUC, EUR, US}</a:t>
            </a:r>
          </a:p>
          <a:p>
            <a:r>
              <a:rPr lang="en-US" dirty="0">
                <a:sym typeface="Symbol"/>
              </a:rPr>
              <a:t>Put a clearance level with a compartment set and you get a </a:t>
            </a:r>
            <a:r>
              <a:rPr lang="en-US" b="1" dirty="0">
                <a:sym typeface="Symbol"/>
              </a:rPr>
              <a:t>security level</a:t>
            </a:r>
          </a:p>
          <a:p>
            <a:r>
              <a:rPr lang="en-US" dirty="0">
                <a:sym typeface="Symbol"/>
              </a:rPr>
              <a:t>The literature does not always agree on terminology</a:t>
            </a:r>
          </a:p>
          <a:p>
            <a:pPr lvl="1"/>
            <a:endParaRPr lang="en-US" dirty="0">
              <a:sym typeface="Symbol"/>
            </a:endParaRP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474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Arrow Connector 14"/>
          <p:cNvCxnSpPr>
            <a:endCxn id="10" idx="0"/>
          </p:cNvCxnSpPr>
          <p:nvPr/>
        </p:nvCxnSpPr>
        <p:spPr>
          <a:xfrm rot="10800000" flipV="1">
            <a:off x="3009900" y="3048000"/>
            <a:ext cx="2171700" cy="762000"/>
          </a:xfrm>
          <a:prstGeom prst="straightConnector1">
            <a:avLst/>
          </a:prstGeom>
          <a:ln>
            <a:tailEnd type="triangle" w="lg" len="lg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endCxn id="11" idx="0"/>
          </p:cNvCxnSpPr>
          <p:nvPr/>
        </p:nvCxnSpPr>
        <p:spPr>
          <a:xfrm>
            <a:off x="6781800" y="3048000"/>
            <a:ext cx="2247900" cy="762000"/>
          </a:xfrm>
          <a:prstGeom prst="straightConnector1">
            <a:avLst/>
          </a:prstGeom>
          <a:ln>
            <a:tailEnd type="triangle" w="lg" len="lg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5" idx="2"/>
            <a:endCxn id="6" idx="0"/>
          </p:cNvCxnSpPr>
          <p:nvPr/>
        </p:nvCxnSpPr>
        <p:spPr>
          <a:xfrm rot="5400000">
            <a:off x="5600700" y="3429000"/>
            <a:ext cx="762000" cy="1588"/>
          </a:xfrm>
          <a:prstGeom prst="straightConnector1">
            <a:avLst/>
          </a:prstGeom>
          <a:ln>
            <a:tailEnd type="triangle" w="lg" len="lg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0" idx="2"/>
            <a:endCxn id="12" idx="0"/>
          </p:cNvCxnSpPr>
          <p:nvPr/>
        </p:nvCxnSpPr>
        <p:spPr>
          <a:xfrm rot="5400000">
            <a:off x="2667000" y="4686300"/>
            <a:ext cx="685800" cy="1588"/>
          </a:xfrm>
          <a:prstGeom prst="straightConnector1">
            <a:avLst/>
          </a:prstGeom>
          <a:ln>
            <a:tailEnd type="triangle" w="lg" len="lg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1" idx="2"/>
            <a:endCxn id="13" idx="0"/>
          </p:cNvCxnSpPr>
          <p:nvPr/>
        </p:nvCxnSpPr>
        <p:spPr>
          <a:xfrm rot="5400000">
            <a:off x="8686800" y="4686300"/>
            <a:ext cx="685800" cy="1588"/>
          </a:xfrm>
          <a:prstGeom prst="straightConnector1">
            <a:avLst/>
          </a:prstGeom>
          <a:ln>
            <a:tailEnd type="triangle" w="lg" len="lg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2" idx="2"/>
            <a:endCxn id="8" idx="1"/>
          </p:cNvCxnSpPr>
          <p:nvPr/>
        </p:nvCxnSpPr>
        <p:spPr>
          <a:xfrm rot="16200000" flipH="1">
            <a:off x="3886200" y="4686300"/>
            <a:ext cx="876300" cy="2628900"/>
          </a:xfrm>
          <a:prstGeom prst="straightConnector1">
            <a:avLst/>
          </a:prstGeom>
          <a:ln>
            <a:tailEnd type="triangle" w="lg" len="lg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7" idx="2"/>
            <a:endCxn id="8" idx="0"/>
          </p:cNvCxnSpPr>
          <p:nvPr/>
        </p:nvCxnSpPr>
        <p:spPr>
          <a:xfrm rot="5400000">
            <a:off x="5676900" y="5867400"/>
            <a:ext cx="609600" cy="1588"/>
          </a:xfrm>
          <a:prstGeom prst="straightConnector1">
            <a:avLst/>
          </a:prstGeom>
          <a:ln>
            <a:tailEnd type="triangle" w="lg" len="lg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3" idx="2"/>
            <a:endCxn id="8" idx="3"/>
          </p:cNvCxnSpPr>
          <p:nvPr/>
        </p:nvCxnSpPr>
        <p:spPr>
          <a:xfrm rot="5400000">
            <a:off x="7239000" y="4648200"/>
            <a:ext cx="876300" cy="2705100"/>
          </a:xfrm>
          <a:prstGeom prst="straightConnector1">
            <a:avLst/>
          </a:prstGeom>
          <a:ln>
            <a:tailEnd type="triangle" w="lg" len="lg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endCxn id="12" idx="3"/>
          </p:cNvCxnSpPr>
          <p:nvPr/>
        </p:nvCxnSpPr>
        <p:spPr>
          <a:xfrm rot="10800000" flipV="1">
            <a:off x="3581400" y="4343400"/>
            <a:ext cx="1905000" cy="952500"/>
          </a:xfrm>
          <a:prstGeom prst="straightConnector1">
            <a:avLst/>
          </a:prstGeom>
          <a:ln>
            <a:tailEnd type="triangle" w="lg" len="lg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endCxn id="13" idx="1"/>
          </p:cNvCxnSpPr>
          <p:nvPr/>
        </p:nvCxnSpPr>
        <p:spPr>
          <a:xfrm>
            <a:off x="6553200" y="4343400"/>
            <a:ext cx="1905000" cy="952500"/>
          </a:xfrm>
          <a:prstGeom prst="straightConnector1">
            <a:avLst/>
          </a:prstGeom>
          <a:ln>
            <a:tailEnd type="triangle" w="lg" len="lg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endCxn id="7" idx="3"/>
          </p:cNvCxnSpPr>
          <p:nvPr/>
        </p:nvCxnSpPr>
        <p:spPr>
          <a:xfrm rot="10800000" flipV="1">
            <a:off x="6553200" y="4343400"/>
            <a:ext cx="1981200" cy="952500"/>
          </a:xfrm>
          <a:prstGeom prst="straightConnector1">
            <a:avLst/>
          </a:prstGeom>
          <a:ln>
            <a:tailEnd type="triangle" w="lg" len="lg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endCxn id="7" idx="1"/>
          </p:cNvCxnSpPr>
          <p:nvPr/>
        </p:nvCxnSpPr>
        <p:spPr>
          <a:xfrm>
            <a:off x="3581400" y="4343400"/>
            <a:ext cx="1828800" cy="952500"/>
          </a:xfrm>
          <a:prstGeom prst="straightConnector1">
            <a:avLst/>
          </a:prstGeom>
          <a:ln>
            <a:tailEnd type="triangle" w="lg" len="lg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Romaine lattice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subset relationship induces a </a:t>
            </a:r>
            <a:r>
              <a:rPr lang="en-US" b="1" dirty="0"/>
              <a:t>lattice</a:t>
            </a:r>
          </a:p>
        </p:txBody>
      </p:sp>
      <p:sp>
        <p:nvSpPr>
          <p:cNvPr id="5" name="Rectangle 4"/>
          <p:cNvSpPr/>
          <p:nvPr/>
        </p:nvSpPr>
        <p:spPr>
          <a:xfrm>
            <a:off x="4724400" y="2514600"/>
            <a:ext cx="25146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{NUC, EUR, US}</a:t>
            </a:r>
          </a:p>
        </p:txBody>
      </p:sp>
      <p:sp>
        <p:nvSpPr>
          <p:cNvPr id="6" name="Rectangle 5"/>
          <p:cNvSpPr/>
          <p:nvPr/>
        </p:nvSpPr>
        <p:spPr>
          <a:xfrm>
            <a:off x="4953000" y="3810000"/>
            <a:ext cx="20574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{NUC, US}</a:t>
            </a:r>
          </a:p>
        </p:txBody>
      </p:sp>
      <p:sp>
        <p:nvSpPr>
          <p:cNvPr id="7" name="Rectangle 6"/>
          <p:cNvSpPr/>
          <p:nvPr/>
        </p:nvSpPr>
        <p:spPr>
          <a:xfrm>
            <a:off x="5410200" y="5029200"/>
            <a:ext cx="11430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{EUR}</a:t>
            </a:r>
          </a:p>
        </p:txBody>
      </p:sp>
      <p:sp>
        <p:nvSpPr>
          <p:cNvPr id="8" name="Rectangle 7"/>
          <p:cNvSpPr/>
          <p:nvPr/>
        </p:nvSpPr>
        <p:spPr>
          <a:xfrm>
            <a:off x="5638800" y="6172200"/>
            <a:ext cx="6858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ym typeface="Symbol"/>
              </a:rPr>
              <a:t>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981200" y="3810000"/>
            <a:ext cx="20574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{NUC, EUR}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001000" y="3810000"/>
            <a:ext cx="20574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{EUR, US}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438400" y="5029200"/>
            <a:ext cx="11430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{NUC}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458200" y="5029200"/>
            <a:ext cx="11430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{US}</a:t>
            </a:r>
          </a:p>
        </p:txBody>
      </p:sp>
    </p:spTree>
    <p:extLst>
      <p:ext uri="{BB962C8B-B14F-4D97-AF65-F5344CB8AC3E}">
        <p14:creationId xmlns:p14="http://schemas.microsoft.com/office/powerpoint/2010/main" val="95770084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Bell-La </a:t>
            </a:r>
            <a:r>
              <a:rPr lang="en-US" dirty="0" err="1"/>
              <a:t>Padula</a:t>
            </a:r>
            <a:r>
              <a:rPr lang="en-US" dirty="0"/>
              <a:t> properties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Let </a:t>
            </a:r>
            <a:r>
              <a:rPr lang="en-US" b="1" i="1" dirty="0"/>
              <a:t>L</a:t>
            </a:r>
            <a:r>
              <a:rPr lang="en-US" dirty="0"/>
              <a:t> be a security level and </a:t>
            </a:r>
            <a:r>
              <a:rPr lang="en-US" b="1" i="1" dirty="0"/>
              <a:t>C</a:t>
            </a:r>
            <a:r>
              <a:rPr lang="en-US" dirty="0"/>
              <a:t> be a category</a:t>
            </a:r>
          </a:p>
          <a:p>
            <a:r>
              <a:rPr lang="en-US" dirty="0"/>
              <a:t>We say that security level (</a:t>
            </a:r>
            <a:r>
              <a:rPr lang="en-US" b="1" i="1" dirty="0"/>
              <a:t>L</a:t>
            </a:r>
            <a:r>
              <a:rPr lang="en-US" dirty="0"/>
              <a:t>, </a:t>
            </a:r>
            <a:r>
              <a:rPr lang="en-US" b="1" i="1" dirty="0"/>
              <a:t>C</a:t>
            </a:r>
            <a:r>
              <a:rPr lang="en-US" dirty="0"/>
              <a:t>) </a:t>
            </a:r>
            <a:r>
              <a:rPr lang="en-US" b="1" dirty="0"/>
              <a:t>dominates</a:t>
            </a:r>
            <a:r>
              <a:rPr lang="en-US" dirty="0"/>
              <a:t> security level (</a:t>
            </a:r>
            <a:r>
              <a:rPr lang="en-US" b="1" i="1" dirty="0"/>
              <a:t>L'</a:t>
            </a:r>
            <a:r>
              <a:rPr lang="en-US" dirty="0"/>
              <a:t>, </a:t>
            </a:r>
            <a:r>
              <a:rPr lang="en-US" b="1" i="1" dirty="0"/>
              <a:t>C'</a:t>
            </a:r>
            <a:r>
              <a:rPr lang="en-US" dirty="0"/>
              <a:t>) if and only if </a:t>
            </a:r>
            <a:r>
              <a:rPr lang="en-US" b="1" i="1" dirty="0"/>
              <a:t>L' </a:t>
            </a:r>
            <a:r>
              <a:rPr lang="en-US" dirty="0"/>
              <a:t>≤ </a:t>
            </a:r>
            <a:r>
              <a:rPr lang="en-US" b="1" i="1" dirty="0"/>
              <a:t>L</a:t>
            </a:r>
            <a:r>
              <a:rPr lang="en-US" dirty="0"/>
              <a:t> and </a:t>
            </a:r>
            <a:r>
              <a:rPr lang="en-US" b="1" i="1" dirty="0"/>
              <a:t>C'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 </a:t>
            </a:r>
            <a:r>
              <a:rPr lang="en-US" b="1" i="1" dirty="0">
                <a:sym typeface="Symbol"/>
              </a:rPr>
              <a:t>C</a:t>
            </a:r>
          </a:p>
          <a:p>
            <a:r>
              <a:rPr lang="en-US" dirty="0">
                <a:sym typeface="Symbol"/>
              </a:rPr>
              <a:t>Simple security requires (</a:t>
            </a:r>
            <a:r>
              <a:rPr lang="en-US" b="1" i="1" dirty="0">
                <a:sym typeface="Symbol"/>
              </a:rPr>
              <a:t>L</a:t>
            </a:r>
            <a:r>
              <a:rPr lang="en-US" b="1" i="1" baseline="-25000" dirty="0">
                <a:sym typeface="Symbol"/>
              </a:rPr>
              <a:t>S</a:t>
            </a:r>
            <a:r>
              <a:rPr lang="en-US" dirty="0">
                <a:sym typeface="Symbol"/>
              </a:rPr>
              <a:t>, </a:t>
            </a:r>
            <a:r>
              <a:rPr lang="en-US" b="1" i="1" dirty="0">
                <a:sym typeface="Symbol"/>
              </a:rPr>
              <a:t>C</a:t>
            </a:r>
            <a:r>
              <a:rPr lang="en-US" b="1" i="1" baseline="-25000" dirty="0">
                <a:sym typeface="Symbol"/>
              </a:rPr>
              <a:t>S</a:t>
            </a:r>
            <a:r>
              <a:rPr lang="en-US" dirty="0">
                <a:sym typeface="Symbol"/>
              </a:rPr>
              <a:t>) to dominate (</a:t>
            </a:r>
            <a:r>
              <a:rPr lang="en-US" b="1" i="1" dirty="0">
                <a:sym typeface="Symbol"/>
              </a:rPr>
              <a:t>L</a:t>
            </a:r>
            <a:r>
              <a:rPr lang="en-US" b="1" i="1" baseline="-25000" dirty="0">
                <a:sym typeface="Symbol"/>
              </a:rPr>
              <a:t>O</a:t>
            </a:r>
            <a:r>
              <a:rPr lang="en-US" dirty="0">
                <a:sym typeface="Symbol"/>
              </a:rPr>
              <a:t>, </a:t>
            </a:r>
            <a:r>
              <a:rPr lang="en-US" b="1" i="1" dirty="0">
                <a:sym typeface="Symbol"/>
              </a:rPr>
              <a:t>C</a:t>
            </a:r>
            <a:r>
              <a:rPr lang="en-US" b="1" i="1" baseline="-25000" dirty="0">
                <a:sym typeface="Symbol"/>
              </a:rPr>
              <a:t>O</a:t>
            </a:r>
            <a:r>
              <a:rPr lang="en-US" dirty="0">
                <a:sym typeface="Symbol"/>
              </a:rPr>
              <a:t>) and </a:t>
            </a:r>
            <a:r>
              <a:rPr lang="en-US" b="1" i="1" dirty="0">
                <a:sym typeface="Symbol"/>
              </a:rPr>
              <a:t>S</a:t>
            </a:r>
            <a:r>
              <a:rPr lang="en-US" dirty="0">
                <a:sym typeface="Symbol"/>
              </a:rPr>
              <a:t> to have read access</a:t>
            </a:r>
          </a:p>
          <a:p>
            <a:pPr lvl="1"/>
            <a:r>
              <a:rPr lang="en-US" b="1" dirty="0">
                <a:sym typeface="Symbol"/>
              </a:rPr>
              <a:t>Read down</a:t>
            </a:r>
          </a:p>
          <a:p>
            <a:r>
              <a:rPr lang="en-US" dirty="0">
                <a:sym typeface="Symbol"/>
              </a:rPr>
              <a:t>*-property now requires (</a:t>
            </a:r>
            <a:r>
              <a:rPr lang="en-US" b="1" i="1" dirty="0">
                <a:sym typeface="Symbol"/>
              </a:rPr>
              <a:t>L</a:t>
            </a:r>
            <a:r>
              <a:rPr lang="en-US" b="1" i="1" baseline="-25000" dirty="0">
                <a:sym typeface="Symbol"/>
              </a:rPr>
              <a:t>O</a:t>
            </a:r>
            <a:r>
              <a:rPr lang="en-US" dirty="0">
                <a:sym typeface="Symbol"/>
              </a:rPr>
              <a:t>, </a:t>
            </a:r>
            <a:r>
              <a:rPr lang="en-US" b="1" i="1" dirty="0">
                <a:sym typeface="Symbol"/>
              </a:rPr>
              <a:t>C</a:t>
            </a:r>
            <a:r>
              <a:rPr lang="en-US" b="1" i="1" baseline="-25000" dirty="0">
                <a:sym typeface="Symbol"/>
              </a:rPr>
              <a:t>O</a:t>
            </a:r>
            <a:r>
              <a:rPr lang="en-US" dirty="0">
                <a:sym typeface="Symbol"/>
              </a:rPr>
              <a:t>) to dominate (</a:t>
            </a:r>
            <a:r>
              <a:rPr lang="en-US" b="1" i="1" dirty="0">
                <a:sym typeface="Symbol"/>
              </a:rPr>
              <a:t>L</a:t>
            </a:r>
            <a:r>
              <a:rPr lang="en-US" b="1" i="1" baseline="-25000" dirty="0">
                <a:sym typeface="Symbol"/>
              </a:rPr>
              <a:t>S</a:t>
            </a:r>
            <a:r>
              <a:rPr lang="en-US" dirty="0">
                <a:sym typeface="Symbol"/>
              </a:rPr>
              <a:t>, </a:t>
            </a:r>
            <a:r>
              <a:rPr lang="en-US" b="1" i="1" dirty="0">
                <a:sym typeface="Symbol"/>
              </a:rPr>
              <a:t>C</a:t>
            </a:r>
            <a:r>
              <a:rPr lang="en-US" b="1" i="1" baseline="-25000" dirty="0">
                <a:sym typeface="Symbol"/>
              </a:rPr>
              <a:t>S</a:t>
            </a:r>
            <a:r>
              <a:rPr lang="en-US" dirty="0">
                <a:sym typeface="Symbol"/>
              </a:rPr>
              <a:t>) and </a:t>
            </a:r>
            <a:r>
              <a:rPr lang="en-US" b="1" i="1" dirty="0">
                <a:sym typeface="Symbol"/>
              </a:rPr>
              <a:t>S</a:t>
            </a:r>
            <a:r>
              <a:rPr lang="en-US" dirty="0">
                <a:sym typeface="Symbol"/>
              </a:rPr>
              <a:t> to have write access</a:t>
            </a:r>
          </a:p>
          <a:p>
            <a:pPr lvl="1"/>
            <a:r>
              <a:rPr lang="en-US" b="1" dirty="0">
                <a:sym typeface="Symbol"/>
              </a:rPr>
              <a:t>Write up</a:t>
            </a:r>
          </a:p>
        </p:txBody>
      </p:sp>
    </p:spTree>
    <p:extLst>
      <p:ext uri="{BB962C8B-B14F-4D97-AF65-F5344CB8AC3E}">
        <p14:creationId xmlns:p14="http://schemas.microsoft.com/office/powerpoint/2010/main" val="4286984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3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67654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Chinese Wall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Chinese Wall model respects both confidentiality and integrity</a:t>
            </a:r>
          </a:p>
          <a:p>
            <a:r>
              <a:rPr lang="en-US" dirty="0"/>
              <a:t>It's very important in business situations where there are conflict of interest issues</a:t>
            </a:r>
          </a:p>
          <a:p>
            <a:r>
              <a:rPr lang="en-US" dirty="0"/>
              <a:t>Real systems, including British law, have policies similar to the Chinese Wall model</a:t>
            </a:r>
          </a:p>
          <a:p>
            <a:r>
              <a:rPr lang="en-US" dirty="0"/>
              <a:t>Most discussions around the Chinese Wall model are couched in business terms</a:t>
            </a:r>
          </a:p>
        </p:txBody>
      </p:sp>
    </p:spTree>
    <p:extLst>
      <p:ext uri="{BB962C8B-B14F-4D97-AF65-F5344CB8AC3E}">
        <p14:creationId xmlns:p14="http://schemas.microsoft.com/office/powerpoint/2010/main" val="2063688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COI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7651" y="2438400"/>
            <a:ext cx="4464150" cy="65772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400" dirty="0"/>
              <a:t>Gasoline Company COI Class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517358" y="3146257"/>
            <a:ext cx="5197642" cy="2057400"/>
            <a:chOff x="2895600" y="2667000"/>
            <a:chExt cx="3657600" cy="1447800"/>
          </a:xfrm>
        </p:grpSpPr>
        <p:sp>
          <p:nvSpPr>
            <p:cNvPr id="4" name="Rectangle 3"/>
            <p:cNvSpPr/>
            <p:nvPr/>
          </p:nvSpPr>
          <p:spPr>
            <a:xfrm>
              <a:off x="2895600" y="2667000"/>
              <a:ext cx="3657600" cy="14478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b="1"/>
            </a:p>
          </p:txBody>
        </p:sp>
        <p:sp>
          <p:nvSpPr>
            <p:cNvPr id="5" name="Rectangle 4"/>
            <p:cNvSpPr/>
            <p:nvPr/>
          </p:nvSpPr>
          <p:spPr>
            <a:xfrm>
              <a:off x="3276600" y="2819400"/>
              <a:ext cx="1143000" cy="5334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500" b="1" dirty="0">
                  <a:solidFill>
                    <a:schemeClr val="bg1"/>
                  </a:solidFill>
                </a:rPr>
                <a:t>Bank of America</a:t>
              </a:r>
            </a:p>
            <a:p>
              <a:pPr algn="ctr"/>
              <a:r>
                <a:rPr lang="en-US" sz="1500" b="1" i="1" dirty="0">
                  <a:solidFill>
                    <a:schemeClr val="bg1"/>
                  </a:solidFill>
                </a:rPr>
                <a:t>a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4953000" y="2819400"/>
              <a:ext cx="1143000" cy="5334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500" b="1" dirty="0">
                  <a:solidFill>
                    <a:schemeClr val="bg1"/>
                  </a:solidFill>
                </a:rPr>
                <a:t>Citibank</a:t>
              </a:r>
            </a:p>
            <a:p>
              <a:pPr algn="ctr"/>
              <a:r>
                <a:rPr lang="en-US" sz="1500" b="1" i="1" dirty="0">
                  <a:solidFill>
                    <a:schemeClr val="bg1"/>
                  </a:solidFill>
                </a:rPr>
                <a:t>c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4114800" y="3505200"/>
              <a:ext cx="1143000" cy="5334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500" b="1" dirty="0">
                  <a:solidFill>
                    <a:schemeClr val="bg1"/>
                  </a:solidFill>
                </a:rPr>
                <a:t>Bank of the West</a:t>
              </a:r>
            </a:p>
            <a:p>
              <a:pPr algn="ctr"/>
              <a:r>
                <a:rPr lang="en-US" sz="1500" b="1" i="1" dirty="0">
                  <a:solidFill>
                    <a:schemeClr val="bg1"/>
                  </a:solidFill>
                </a:rPr>
                <a:t>b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6420853" y="3192880"/>
            <a:ext cx="5237747" cy="2073275"/>
            <a:chOff x="2895600" y="5105400"/>
            <a:chExt cx="3657600" cy="1447800"/>
          </a:xfrm>
        </p:grpSpPr>
        <p:sp>
          <p:nvSpPr>
            <p:cNvPr id="8" name="Rectangle 7"/>
            <p:cNvSpPr/>
            <p:nvPr/>
          </p:nvSpPr>
          <p:spPr>
            <a:xfrm>
              <a:off x="2895600" y="5105400"/>
              <a:ext cx="3657600" cy="14478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b="1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276600" y="5257800"/>
              <a:ext cx="1143000" cy="5334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500" b="1" dirty="0">
                  <a:solidFill>
                    <a:schemeClr val="bg1"/>
                  </a:solidFill>
                </a:rPr>
                <a:t>Shell Oil</a:t>
              </a:r>
            </a:p>
            <a:p>
              <a:pPr algn="ctr"/>
              <a:r>
                <a:rPr lang="en-US" sz="1500" b="1" i="1" dirty="0">
                  <a:solidFill>
                    <a:schemeClr val="bg1"/>
                  </a:solidFill>
                </a:rPr>
                <a:t>s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4953000" y="5257800"/>
              <a:ext cx="1143000" cy="5334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500" b="1" dirty="0">
                  <a:solidFill>
                    <a:schemeClr val="bg1"/>
                  </a:solidFill>
                </a:rPr>
                <a:t>Standard Oil</a:t>
              </a:r>
            </a:p>
            <a:p>
              <a:pPr algn="ctr"/>
              <a:r>
                <a:rPr lang="en-US" sz="1500" b="1" i="1" dirty="0">
                  <a:solidFill>
                    <a:schemeClr val="bg1"/>
                  </a:solidFill>
                </a:rPr>
                <a:t>e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276600" y="5943600"/>
              <a:ext cx="1143000" cy="5334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500" b="1" dirty="0">
                  <a:solidFill>
                    <a:schemeClr val="bg1"/>
                  </a:solidFill>
                </a:rPr>
                <a:t>Union '76</a:t>
              </a:r>
            </a:p>
            <a:p>
              <a:pPr algn="ctr"/>
              <a:r>
                <a:rPr lang="en-US" sz="1500" b="1" i="1" dirty="0">
                  <a:solidFill>
                    <a:schemeClr val="bg1"/>
                  </a:solidFill>
                </a:rPr>
                <a:t>u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953000" y="5943600"/>
              <a:ext cx="1143000" cy="5334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500" b="1" dirty="0">
                  <a:solidFill>
                    <a:schemeClr val="bg1"/>
                  </a:solidFill>
                </a:rPr>
                <a:t>ARCO</a:t>
              </a:r>
            </a:p>
            <a:p>
              <a:pPr algn="ctr"/>
              <a:r>
                <a:rPr lang="en-US" sz="1500" b="1" i="1" dirty="0">
                  <a:solidFill>
                    <a:schemeClr val="bg1"/>
                  </a:solidFill>
                </a:rPr>
                <a:t>n</a:t>
              </a:r>
            </a:p>
          </p:txBody>
        </p:sp>
      </p:grp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71B63C2-2A6D-4012-B569-9E85076EE4D3}"/>
              </a:ext>
            </a:extLst>
          </p:cNvPr>
          <p:cNvSpPr txBox="1">
            <a:spLocks/>
          </p:cNvSpPr>
          <p:nvPr/>
        </p:nvSpPr>
        <p:spPr>
          <a:xfrm>
            <a:off x="829961" y="2438400"/>
            <a:ext cx="4464149" cy="657725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>
              <a:buFont typeface="Wingdings 2"/>
              <a:buNone/>
            </a:pPr>
            <a:r>
              <a:rPr lang="en-US" sz="2400" dirty="0"/>
              <a:t>Bank COI Class</a:t>
            </a:r>
          </a:p>
        </p:txBody>
      </p:sp>
    </p:spTree>
    <p:extLst>
      <p:ext uri="{BB962C8B-B14F-4D97-AF65-F5344CB8AC3E}">
        <p14:creationId xmlns:p14="http://schemas.microsoft.com/office/powerpoint/2010/main" val="84829120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Chinese Wall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We can imagine the Chinese Wall model as a policy controlling access in a database</a:t>
            </a:r>
          </a:p>
          <a:p>
            <a:r>
              <a:rPr lang="en-US" dirty="0"/>
              <a:t>The </a:t>
            </a:r>
            <a:r>
              <a:rPr lang="en-US" b="1" dirty="0"/>
              <a:t>objects </a:t>
            </a:r>
            <a:r>
              <a:rPr lang="en-US" dirty="0"/>
              <a:t>of the database are items of information relating to a company</a:t>
            </a:r>
          </a:p>
          <a:p>
            <a:r>
              <a:rPr lang="en-US" dirty="0"/>
              <a:t>A </a:t>
            </a:r>
            <a:r>
              <a:rPr lang="en-US" b="1" dirty="0"/>
              <a:t>company dataset </a:t>
            </a:r>
            <a:r>
              <a:rPr lang="en-US" dirty="0"/>
              <a:t>(CD) contains objects related to a single company</a:t>
            </a:r>
          </a:p>
          <a:p>
            <a:r>
              <a:rPr lang="en-US" dirty="0"/>
              <a:t>A </a:t>
            </a:r>
            <a:r>
              <a:rPr lang="en-US" b="1" dirty="0"/>
              <a:t>conflict of interest </a:t>
            </a:r>
            <a:r>
              <a:rPr lang="en-US" dirty="0"/>
              <a:t>(COI) class contains the datasets of companies in competition</a:t>
            </a:r>
          </a:p>
          <a:p>
            <a:r>
              <a:rPr lang="en-US" dirty="0"/>
              <a:t>Chinese Wall rules prevent people from reading and writing data from CDs in different COIs</a:t>
            </a:r>
          </a:p>
        </p:txBody>
      </p:sp>
    </p:spTree>
    <p:extLst>
      <p:ext uri="{BB962C8B-B14F-4D97-AF65-F5344CB8AC3E}">
        <p14:creationId xmlns:p14="http://schemas.microsoft.com/office/powerpoint/2010/main" val="3646373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Biba</a:t>
            </a:r>
            <a:r>
              <a:rPr lang="en-US" dirty="0"/>
              <a:t> model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Integrity based access control system</a:t>
            </a:r>
          </a:p>
          <a:p>
            <a:r>
              <a:rPr lang="en-US" dirty="0"/>
              <a:t>Uses integrity levels, similar to the clearance levels of Bell-</a:t>
            </a:r>
            <a:r>
              <a:rPr lang="en-US" dirty="0" err="1"/>
              <a:t>LaPadula</a:t>
            </a:r>
            <a:endParaRPr lang="en-US" dirty="0"/>
          </a:p>
          <a:p>
            <a:r>
              <a:rPr lang="en-US" dirty="0"/>
              <a:t>Precisely the </a:t>
            </a:r>
            <a:r>
              <a:rPr lang="en-US" b="1" dirty="0"/>
              <a:t>dual</a:t>
            </a:r>
            <a:r>
              <a:rPr lang="en-US" dirty="0"/>
              <a:t> of the Bell-</a:t>
            </a:r>
            <a:r>
              <a:rPr lang="en-US" dirty="0" err="1"/>
              <a:t>LaPadula</a:t>
            </a:r>
            <a:r>
              <a:rPr lang="en-US" dirty="0"/>
              <a:t> Model</a:t>
            </a:r>
          </a:p>
          <a:p>
            <a:r>
              <a:rPr lang="en-US" dirty="0"/>
              <a:t>That is, we can only read up and write down</a:t>
            </a:r>
          </a:p>
          <a:p>
            <a:r>
              <a:rPr lang="en-US" dirty="0"/>
              <a:t>Note that integrity levels are intended only to indicate integrity, </a:t>
            </a:r>
            <a:r>
              <a:rPr lang="en-US" b="1" dirty="0"/>
              <a:t>not</a:t>
            </a:r>
            <a:r>
              <a:rPr lang="en-US" dirty="0"/>
              <a:t> confidentiality</a:t>
            </a:r>
          </a:p>
          <a:p>
            <a:r>
              <a:rPr lang="en-US" dirty="0"/>
              <a:t>Actually a measure of accuracy or reliability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2152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Mandatory and discretionary access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Mandatory access control</a:t>
            </a:r>
            <a:r>
              <a:rPr lang="en-US" dirty="0"/>
              <a:t> (</a:t>
            </a:r>
            <a:r>
              <a:rPr lang="en-US" b="1" dirty="0"/>
              <a:t>MAC</a:t>
            </a:r>
            <a:r>
              <a:rPr lang="en-US" dirty="0"/>
              <a:t>) means that the controls are enforced by rules in the system, not by user choices</a:t>
            </a:r>
          </a:p>
          <a:p>
            <a:pPr lvl="1"/>
            <a:r>
              <a:rPr lang="en-US" dirty="0"/>
              <a:t>Bell-La </a:t>
            </a:r>
            <a:r>
              <a:rPr lang="en-US" dirty="0" err="1"/>
              <a:t>Padula</a:t>
            </a:r>
            <a:r>
              <a:rPr lang="en-US" dirty="0"/>
              <a:t> is a perfect example of MAC</a:t>
            </a:r>
          </a:p>
          <a:p>
            <a:r>
              <a:rPr lang="en-US" b="1" dirty="0"/>
              <a:t>Discretionary access control</a:t>
            </a:r>
            <a:r>
              <a:rPr lang="en-US" dirty="0"/>
              <a:t> (</a:t>
            </a:r>
            <a:r>
              <a:rPr lang="en-US" b="1" dirty="0"/>
              <a:t>DAC</a:t>
            </a:r>
            <a:r>
              <a:rPr lang="en-US" dirty="0"/>
              <a:t>) means that the user has control over who can access the objects he or she owns</a:t>
            </a:r>
          </a:p>
          <a:p>
            <a:pPr lvl="1"/>
            <a:r>
              <a:rPr lang="en-US" dirty="0"/>
              <a:t>Linux and Windows are largely DAC systems</a:t>
            </a:r>
          </a:p>
          <a:p>
            <a:r>
              <a:rPr lang="en-US" dirty="0"/>
              <a:t>Most real systems have elements of both</a:t>
            </a:r>
          </a:p>
        </p:txBody>
      </p:sp>
    </p:spTree>
    <p:extLst>
      <p:ext uri="{BB962C8B-B14F-4D97-AF65-F5344CB8AC3E}">
        <p14:creationId xmlns:p14="http://schemas.microsoft.com/office/powerpoint/2010/main" val="646890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Security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24057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Packet switched vs. circuit switched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Internet is a packet switched system</a:t>
            </a:r>
          </a:p>
          <a:p>
            <a:r>
              <a:rPr lang="en-US" dirty="0"/>
              <a:t>Individual pieces of data (called packets) are sent on the network</a:t>
            </a:r>
          </a:p>
          <a:p>
            <a:pPr lvl="1"/>
            <a:r>
              <a:rPr lang="en-US" dirty="0"/>
              <a:t>Each packet knows where it is going</a:t>
            </a:r>
          </a:p>
          <a:p>
            <a:pPr lvl="1"/>
            <a:r>
              <a:rPr lang="en-US" dirty="0"/>
              <a:t>A collection of packets going from point </a:t>
            </a:r>
            <a:r>
              <a:rPr lang="en-US" dirty="0">
                <a:solidFill>
                  <a:schemeClr val="accent2"/>
                </a:solidFill>
              </a:rPr>
              <a:t>A</a:t>
            </a:r>
            <a:r>
              <a:rPr lang="en-US" dirty="0"/>
              <a:t> to point </a:t>
            </a:r>
            <a:r>
              <a:rPr lang="en-US" dirty="0">
                <a:solidFill>
                  <a:schemeClr val="accent1"/>
                </a:solidFill>
              </a:rPr>
              <a:t>B</a:t>
            </a:r>
            <a:r>
              <a:rPr lang="en-US" dirty="0"/>
              <a:t> might not all travel the same route</a:t>
            </a:r>
          </a:p>
          <a:p>
            <a:r>
              <a:rPr lang="en-US" dirty="0"/>
              <a:t>Phone lines are circuit switched</a:t>
            </a:r>
          </a:p>
          <a:p>
            <a:pPr lvl="1"/>
            <a:r>
              <a:rPr lang="en-US" dirty="0"/>
              <a:t>This means that a specific circuit is set up for a specific communication</a:t>
            </a:r>
          </a:p>
          <a:p>
            <a:pPr lvl="1"/>
            <a:r>
              <a:rPr lang="en-US" dirty="0"/>
              <a:t>Operators used to do this by hand</a:t>
            </a:r>
          </a:p>
          <a:p>
            <a:pPr lvl="1"/>
            <a:r>
              <a:rPr lang="en-US" dirty="0"/>
              <a:t>Now it is done automatically</a:t>
            </a:r>
          </a:p>
          <a:p>
            <a:pPr lvl="1"/>
            <a:r>
              <a:rPr lang="en-US" dirty="0"/>
              <a:t>Only one path for data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54481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strength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 single cut can case a network to go down, that network is vulnerable to a </a:t>
            </a:r>
            <a:r>
              <a:rPr lang="en-US" b="1" dirty="0"/>
              <a:t>single point of failure</a:t>
            </a:r>
          </a:p>
          <a:p>
            <a:r>
              <a:rPr lang="en-US" dirty="0"/>
              <a:t>Most important networks like electrical systems have redundancy so that this doesn't happen to a whole city</a:t>
            </a:r>
          </a:p>
          <a:p>
            <a:pPr lvl="1"/>
            <a:r>
              <a:rPr lang="en-US" b="1" dirty="0"/>
              <a:t>Resilience</a:t>
            </a:r>
            <a:r>
              <a:rPr lang="en-US" dirty="0"/>
              <a:t> or </a:t>
            </a:r>
            <a:r>
              <a:rPr lang="en-US" b="1" dirty="0"/>
              <a:t>fault</a:t>
            </a:r>
            <a:r>
              <a:rPr lang="en-US" dirty="0"/>
              <a:t> </a:t>
            </a:r>
            <a:r>
              <a:rPr lang="en-US" b="1" dirty="0"/>
              <a:t>tolerance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492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Terminology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computer network</a:t>
            </a:r>
            <a:r>
              <a:rPr lang="en-US" dirty="0"/>
              <a:t> is at least two computers connected together</a:t>
            </a:r>
          </a:p>
          <a:p>
            <a:pPr lvl="1"/>
            <a:r>
              <a:rPr lang="en-US" dirty="0"/>
              <a:t>Often one is a </a:t>
            </a:r>
            <a:r>
              <a:rPr lang="en-US" b="1" dirty="0"/>
              <a:t>server</a:t>
            </a:r>
            <a:r>
              <a:rPr lang="en-US" dirty="0"/>
              <a:t> and the other is a </a:t>
            </a:r>
            <a:r>
              <a:rPr lang="en-US" b="1" dirty="0"/>
              <a:t>client</a:t>
            </a:r>
          </a:p>
          <a:p>
            <a:r>
              <a:rPr lang="en-US" dirty="0"/>
              <a:t>A computer system in a network is called a </a:t>
            </a:r>
            <a:r>
              <a:rPr lang="en-US" b="1" dirty="0"/>
              <a:t>node</a:t>
            </a:r>
          </a:p>
          <a:p>
            <a:r>
              <a:rPr lang="en-US" dirty="0"/>
              <a:t>The processor in a node is called a </a:t>
            </a:r>
            <a:r>
              <a:rPr lang="en-US" b="1" dirty="0"/>
              <a:t>host</a:t>
            </a:r>
          </a:p>
          <a:p>
            <a:r>
              <a:rPr lang="en-US" dirty="0"/>
              <a:t>A connection between two hosts is a </a:t>
            </a:r>
            <a:r>
              <a:rPr lang="en-US" b="1" dirty="0"/>
              <a:t>link</a:t>
            </a:r>
          </a:p>
        </p:txBody>
      </p:sp>
    </p:spTree>
    <p:extLst>
      <p:ext uri="{BB962C8B-B14F-4D97-AF65-F5344CB8AC3E}">
        <p14:creationId xmlns:p14="http://schemas.microsoft.com/office/powerpoint/2010/main" val="2246300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characteristics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Anonymity</a:t>
            </a:r>
            <a:r>
              <a:rPr lang="en-US" dirty="0"/>
              <a:t>: We don't know who we're dealing with</a:t>
            </a:r>
          </a:p>
          <a:p>
            <a:r>
              <a:rPr lang="en-US" b="1" dirty="0"/>
              <a:t>Automation</a:t>
            </a:r>
            <a:r>
              <a:rPr lang="en-US" dirty="0"/>
              <a:t>: Communication may be entirely between machines without human supervision</a:t>
            </a:r>
          </a:p>
          <a:p>
            <a:r>
              <a:rPr lang="en-US" b="1" dirty="0"/>
              <a:t>Distance</a:t>
            </a:r>
            <a:r>
              <a:rPr lang="en-US" dirty="0"/>
              <a:t>: Communications are not significantly impacted by distance</a:t>
            </a:r>
          </a:p>
          <a:p>
            <a:r>
              <a:rPr lang="en-US" b="1" dirty="0"/>
              <a:t>Opaqueness</a:t>
            </a:r>
            <a:r>
              <a:rPr lang="en-US" dirty="0"/>
              <a:t>: It is hard to tell how far away other users are and to be sure that someone claiming to be the same user as before is</a:t>
            </a:r>
          </a:p>
        </p:txBody>
      </p:sp>
    </p:spTree>
    <p:extLst>
      <p:ext uri="{BB962C8B-B14F-4D97-AF65-F5344CB8AC3E}">
        <p14:creationId xmlns:p14="http://schemas.microsoft.com/office/powerpoint/2010/main" val="3497951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4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87185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Transmission media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4625609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Copper wire</a:t>
            </a:r>
          </a:p>
          <a:p>
            <a:pPr lvl="1"/>
            <a:r>
              <a:rPr lang="en-US" b="1" dirty="0"/>
              <a:t>Twisted pair</a:t>
            </a:r>
            <a:r>
              <a:rPr lang="en-US" dirty="0"/>
              <a:t> is a pair of insulated copper wires</a:t>
            </a:r>
          </a:p>
          <a:p>
            <a:pPr lvl="1"/>
            <a:r>
              <a:rPr lang="en-US" b="1" dirty="0"/>
              <a:t>Coaxial cable </a:t>
            </a:r>
            <a:r>
              <a:rPr lang="en-US" dirty="0"/>
              <a:t>has a single wire surrounded by an insulation jacket covered by a grounded braid of wire</a:t>
            </a:r>
          </a:p>
          <a:p>
            <a:pPr lvl="1"/>
            <a:r>
              <a:rPr lang="en-US" b="1" dirty="0"/>
              <a:t>Repeaters</a:t>
            </a:r>
            <a:r>
              <a:rPr lang="en-US" dirty="0"/>
              <a:t> or </a:t>
            </a:r>
            <a:r>
              <a:rPr lang="en-US" b="1" dirty="0"/>
              <a:t>amplifiers</a:t>
            </a:r>
            <a:r>
              <a:rPr lang="en-US" dirty="0"/>
              <a:t> are needed periodically to prevent signal degradation</a:t>
            </a:r>
          </a:p>
          <a:p>
            <a:r>
              <a:rPr lang="en-US" dirty="0"/>
              <a:t>Optical fiber</a:t>
            </a:r>
          </a:p>
          <a:p>
            <a:pPr lvl="1"/>
            <a:r>
              <a:rPr lang="en-US" dirty="0"/>
              <a:t>Carries light instead of electricity</a:t>
            </a:r>
          </a:p>
          <a:p>
            <a:pPr lvl="1"/>
            <a:r>
              <a:rPr lang="en-US" dirty="0"/>
              <a:t>Higher bandwidth and less signal degradation than copper</a:t>
            </a:r>
          </a:p>
          <a:p>
            <a:pPr lvl="1"/>
            <a:r>
              <a:rPr lang="en-US" dirty="0"/>
              <a:t>Replacing aging copper lines</a:t>
            </a:r>
          </a:p>
          <a:p>
            <a:r>
              <a:rPr lang="en-US" dirty="0"/>
              <a:t>Wireless</a:t>
            </a:r>
          </a:p>
          <a:p>
            <a:pPr lvl="1"/>
            <a:r>
              <a:rPr lang="en-US" dirty="0"/>
              <a:t>Good for short distance</a:t>
            </a:r>
          </a:p>
          <a:p>
            <a:pPr lvl="1"/>
            <a:r>
              <a:rPr lang="en-US" dirty="0"/>
              <a:t>Uses radio signals</a:t>
            </a:r>
          </a:p>
          <a:p>
            <a:r>
              <a:rPr lang="en-US" dirty="0"/>
              <a:t>Microwave</a:t>
            </a:r>
          </a:p>
          <a:p>
            <a:pPr lvl="1"/>
            <a:r>
              <a:rPr lang="en-US" dirty="0"/>
              <a:t>Strong signals</a:t>
            </a:r>
          </a:p>
          <a:p>
            <a:pPr lvl="1"/>
            <a:r>
              <a:rPr lang="en-US" dirty="0"/>
              <a:t>Requires line of sight</a:t>
            </a:r>
          </a:p>
          <a:p>
            <a:r>
              <a:rPr lang="en-US" dirty="0"/>
              <a:t>Infrared</a:t>
            </a:r>
          </a:p>
          <a:p>
            <a:pPr lvl="1"/>
            <a:r>
              <a:rPr lang="en-US" dirty="0"/>
              <a:t>Similar to microwave but weaker signals</a:t>
            </a:r>
          </a:p>
          <a:p>
            <a:r>
              <a:rPr lang="en-US" dirty="0"/>
              <a:t>Satellites</a:t>
            </a:r>
          </a:p>
          <a:p>
            <a:pPr lvl="1"/>
            <a:r>
              <a:rPr lang="en-US" dirty="0"/>
              <a:t>Need </a:t>
            </a:r>
            <a:r>
              <a:rPr lang="en-US" b="1" dirty="0"/>
              <a:t>geosynchronous</a:t>
            </a:r>
            <a:r>
              <a:rPr lang="en-US" dirty="0"/>
              <a:t> orbits</a:t>
            </a:r>
          </a:p>
          <a:p>
            <a:pPr lvl="1"/>
            <a:r>
              <a:rPr lang="en-US" dirty="0"/>
              <a:t>Secure applications need smaller </a:t>
            </a:r>
            <a:r>
              <a:rPr lang="en-US" b="1" dirty="0"/>
              <a:t>footprints</a:t>
            </a:r>
            <a:r>
              <a:rPr lang="en-US" dirty="0"/>
              <a:t> than broadcasts</a:t>
            </a:r>
          </a:p>
        </p:txBody>
      </p:sp>
    </p:spTree>
    <p:extLst>
      <p:ext uri="{BB962C8B-B14F-4D97-AF65-F5344CB8AC3E}">
        <p14:creationId xmlns:p14="http://schemas.microsoft.com/office/powerpoint/2010/main" val="2395661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Layers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3"/>
            <a:ext cx="10972800" cy="1044208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Protocols and standards define each layer</a:t>
            </a:r>
          </a:p>
          <a:p>
            <a:r>
              <a:rPr lang="en-US" dirty="0"/>
              <a:t>Not every layer is always used</a:t>
            </a:r>
          </a:p>
          <a:p>
            <a:r>
              <a:rPr lang="en-US" dirty="0"/>
              <a:t>Sometimes user errors are referred to as Layer 8 problems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3097514"/>
              </p:ext>
            </p:extLst>
          </p:nvPr>
        </p:nvGraphicFramePr>
        <p:xfrm>
          <a:off x="1600200" y="2840065"/>
          <a:ext cx="8991600" cy="39077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6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220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Layer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Example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220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Application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User-level</a:t>
                      </a:r>
                      <a:r>
                        <a:rPr lang="en-US" baseline="0" dirty="0"/>
                        <a:t> data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HTTP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220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Presentation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Data appearance, some encryption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TLS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220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Session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Sessions, sequencing, recovery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IPC and part</a:t>
                      </a:r>
                      <a:r>
                        <a:rPr lang="en-US" baseline="0" dirty="0"/>
                        <a:t> of TCP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220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Transport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Flow control, end-to-end error detection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TCP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220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Network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Routing, blocking</a:t>
                      </a:r>
                      <a:r>
                        <a:rPr lang="en-US" baseline="0" dirty="0"/>
                        <a:t> into packets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4237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Data Link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Data delivery, packets into frames, transmission error recovery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Ethernet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220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Physical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Physical communication, bit</a:t>
                      </a:r>
                      <a:r>
                        <a:rPr lang="en-US" baseline="0" dirty="0"/>
                        <a:t> transmission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Electrons</a:t>
                      </a:r>
                      <a:r>
                        <a:rPr lang="en-US" baseline="0" dirty="0"/>
                        <a:t> in copper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5002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TCP/IP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OSI model is conceptual</a:t>
            </a:r>
          </a:p>
          <a:p>
            <a:r>
              <a:rPr lang="en-US" dirty="0"/>
              <a:t>Most network communication uses TCP/IP</a:t>
            </a:r>
          </a:p>
          <a:p>
            <a:r>
              <a:rPr lang="en-US" dirty="0"/>
              <a:t>We can view TCP/IP as four layers: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3583273"/>
              </p:ext>
            </p:extLst>
          </p:nvPr>
        </p:nvGraphicFramePr>
        <p:xfrm>
          <a:off x="390901" y="3810000"/>
          <a:ext cx="11410197" cy="2362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52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62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096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190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24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Layer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Responsibilities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Protocol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24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Application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Prepare messages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User interaction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HTTP, FTP, </a:t>
                      </a:r>
                      <a:r>
                        <a:rPr lang="en-US" sz="2000" baseline="0" dirty="0"/>
                        <a:t>etc.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24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Transport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Convert messages to packets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Sequencing,</a:t>
                      </a:r>
                      <a:r>
                        <a:rPr lang="en-US" sz="2000" baseline="0" dirty="0"/>
                        <a:t> reliability, error correction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TCP or UDP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24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Internet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Convert packets to datagrams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Flow control, routing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IP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24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Physical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Transmit datagrams as bits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Data communication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3419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TCP/IP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Transmission Control Protocol (TCP)</a:t>
            </a:r>
          </a:p>
          <a:p>
            <a:pPr lvl="1"/>
            <a:r>
              <a:rPr lang="en-US" dirty="0"/>
              <a:t>Creates a reliable communication session</a:t>
            </a:r>
          </a:p>
          <a:p>
            <a:pPr lvl="1"/>
            <a:r>
              <a:rPr lang="en-US" dirty="0"/>
              <a:t>Wraps information into packets</a:t>
            </a:r>
          </a:p>
          <a:p>
            <a:pPr lvl="1"/>
            <a:r>
              <a:rPr lang="en-US" dirty="0"/>
              <a:t>Uses </a:t>
            </a:r>
            <a:r>
              <a:rPr lang="en-US" b="1" dirty="0"/>
              <a:t>port</a:t>
            </a:r>
            <a:r>
              <a:rPr lang="en-US" dirty="0"/>
              <a:t> numbers to connect processes to information streams</a:t>
            </a:r>
          </a:p>
          <a:p>
            <a:r>
              <a:rPr lang="en-US" b="1" dirty="0"/>
              <a:t>Internet Protocol (IP)</a:t>
            </a:r>
          </a:p>
          <a:p>
            <a:pPr lvl="1"/>
            <a:r>
              <a:rPr lang="en-US" dirty="0"/>
              <a:t>Allows for unreliable transport</a:t>
            </a:r>
          </a:p>
          <a:p>
            <a:pPr lvl="1"/>
            <a:r>
              <a:rPr lang="en-US" dirty="0"/>
              <a:t>Wraps packets into datagrams</a:t>
            </a:r>
          </a:p>
          <a:p>
            <a:pPr lvl="1"/>
            <a:r>
              <a:rPr lang="en-US" dirty="0"/>
              <a:t>Uses IP addresses for routing</a:t>
            </a:r>
          </a:p>
          <a:p>
            <a:r>
              <a:rPr lang="en-US" b="1" dirty="0"/>
              <a:t>User Datagram Protocol (UDP)</a:t>
            </a:r>
          </a:p>
          <a:p>
            <a:pPr lvl="1"/>
            <a:r>
              <a:rPr lang="en-US" dirty="0"/>
              <a:t>Alternative to TCP that is unreliable but has low overhead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226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Reconnaissance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smart attacker learns everything he or she can about the system before attacking it</a:t>
            </a:r>
          </a:p>
          <a:p>
            <a:r>
              <a:rPr lang="en-US" dirty="0"/>
              <a:t>Useful methods for reconnaissance of a network include:</a:t>
            </a:r>
          </a:p>
          <a:p>
            <a:pPr lvl="1"/>
            <a:r>
              <a:rPr lang="en-US" dirty="0"/>
              <a:t>Port scans</a:t>
            </a:r>
          </a:p>
          <a:p>
            <a:pPr lvl="1"/>
            <a:r>
              <a:rPr lang="en-US" dirty="0"/>
              <a:t>Social engineering</a:t>
            </a:r>
          </a:p>
          <a:p>
            <a:pPr lvl="1"/>
            <a:r>
              <a:rPr lang="en-US" dirty="0"/>
              <a:t>Dumpster diving</a:t>
            </a:r>
          </a:p>
          <a:p>
            <a:pPr lvl="1"/>
            <a:r>
              <a:rPr lang="en-US" dirty="0"/>
              <a:t>OS and application fingerprinting</a:t>
            </a:r>
          </a:p>
          <a:p>
            <a:pPr lvl="1"/>
            <a:r>
              <a:rPr lang="en-US" dirty="0"/>
              <a:t>Background research</a:t>
            </a:r>
          </a:p>
        </p:txBody>
      </p:sp>
    </p:spTree>
    <p:extLst>
      <p:ext uri="{BB962C8B-B14F-4D97-AF65-F5344CB8AC3E}">
        <p14:creationId xmlns:p14="http://schemas.microsoft.com/office/powerpoint/2010/main" val="1003755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Eavesdropping and wiretapping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Eavesdropping</a:t>
            </a:r>
            <a:r>
              <a:rPr lang="en-US" dirty="0"/>
              <a:t> means overhearing private information without much effort</a:t>
            </a:r>
          </a:p>
          <a:p>
            <a:pPr lvl="1"/>
            <a:r>
              <a:rPr lang="en-US" dirty="0"/>
              <a:t>Administrators need to periodically monitor network traffic</a:t>
            </a:r>
          </a:p>
          <a:p>
            <a:r>
              <a:rPr lang="en-US" b="1" dirty="0"/>
              <a:t>Wiretapping</a:t>
            </a:r>
            <a:r>
              <a:rPr lang="en-US" dirty="0"/>
              <a:t> implies that more effort is being used to overhear information</a:t>
            </a:r>
          </a:p>
          <a:p>
            <a:r>
              <a:rPr lang="en-US" b="1" dirty="0"/>
              <a:t>Passive wiretapping </a:t>
            </a:r>
            <a:r>
              <a:rPr lang="en-US" dirty="0"/>
              <a:t>is only listening to information</a:t>
            </a:r>
          </a:p>
          <a:p>
            <a:r>
              <a:rPr lang="en-US" b="1" dirty="0"/>
              <a:t>Active wiretapping </a:t>
            </a:r>
            <a:r>
              <a:rPr lang="en-US" dirty="0"/>
              <a:t>means that you may adding or changing information in the stream</a:t>
            </a:r>
          </a:p>
        </p:txBody>
      </p:sp>
    </p:spTree>
    <p:extLst>
      <p:ext uri="{BB962C8B-B14F-4D97-AF65-F5344CB8AC3E}">
        <p14:creationId xmlns:p14="http://schemas.microsoft.com/office/powerpoint/2010/main" val="812974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Wiretapping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If you are on the same LAN, you can use a </a:t>
            </a:r>
            <a:r>
              <a:rPr lang="en-US" b="1" dirty="0"/>
              <a:t>packet sniffer</a:t>
            </a:r>
            <a:r>
              <a:rPr lang="en-US" dirty="0"/>
              <a:t> to analyze packets</a:t>
            </a:r>
          </a:p>
          <a:p>
            <a:r>
              <a:rPr lang="en-US" b="1" dirty="0"/>
              <a:t>Inductance</a:t>
            </a:r>
            <a:r>
              <a:rPr lang="en-US" dirty="0"/>
              <a:t> allows you to measure the signals inside of a wire without a direct physical connection</a:t>
            </a:r>
          </a:p>
          <a:p>
            <a:r>
              <a:rPr lang="en-US" dirty="0"/>
              <a:t>Wireless is broadcast</a:t>
            </a:r>
          </a:p>
          <a:p>
            <a:pPr lvl="1"/>
            <a:r>
              <a:rPr lang="en-US" dirty="0"/>
              <a:t>Easy to intercept, but can be protected by WPA or WPA2 encryption (and hardly at all by WEP)</a:t>
            </a:r>
          </a:p>
          <a:p>
            <a:r>
              <a:rPr lang="en-US" dirty="0"/>
              <a:t>Microwave is easy to intercept</a:t>
            </a:r>
          </a:p>
          <a:p>
            <a:pPr lvl="1"/>
            <a:r>
              <a:rPr lang="en-US" dirty="0"/>
              <a:t>Heavy multiplexing makes it hard to untangle individual signals</a:t>
            </a:r>
          </a:p>
          <a:p>
            <a:r>
              <a:rPr lang="en-US" dirty="0"/>
              <a:t>Satellites are similar (unsecure but heavily multiplexed)</a:t>
            </a:r>
          </a:p>
          <a:p>
            <a:r>
              <a:rPr lang="en-US" dirty="0"/>
              <a:t>Optical fiber is very difficult to tap</a:t>
            </a:r>
          </a:p>
          <a:p>
            <a:pPr lvl="1"/>
            <a:r>
              <a:rPr lang="en-US" dirty="0"/>
              <a:t>Cutting a single fiber means recalibrating the network</a:t>
            </a:r>
          </a:p>
          <a:p>
            <a:pPr lvl="1"/>
            <a:r>
              <a:rPr lang="en-US" dirty="0"/>
              <a:t>Repeaters and taps that connect the fiber are the best places to attack</a:t>
            </a:r>
          </a:p>
        </p:txBody>
      </p:sp>
    </p:spTree>
    <p:extLst>
      <p:ext uri="{BB962C8B-B14F-4D97-AF65-F5344CB8AC3E}">
        <p14:creationId xmlns:p14="http://schemas.microsoft.com/office/powerpoint/2010/main" val="1186333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Authentication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Passwords are often easy to guess</a:t>
            </a:r>
          </a:p>
          <a:p>
            <a:pPr lvl="1"/>
            <a:r>
              <a:rPr lang="en-US" dirty="0"/>
              <a:t>Because we're bad at picking passwords</a:t>
            </a:r>
          </a:p>
          <a:p>
            <a:pPr lvl="1"/>
            <a:r>
              <a:rPr lang="en-US" dirty="0"/>
              <a:t>Because the user may not have realized that the machine would be exposed to network attacks</a:t>
            </a:r>
          </a:p>
          <a:p>
            <a:r>
              <a:rPr lang="en-US" dirty="0"/>
              <a:t>Passwords are sent in the clear</a:t>
            </a:r>
          </a:p>
          <a:p>
            <a:r>
              <a:rPr lang="en-US" dirty="0"/>
              <a:t>Bad hashes can give information about the password</a:t>
            </a:r>
          </a:p>
          <a:p>
            <a:r>
              <a:rPr lang="en-US" dirty="0"/>
              <a:t>Sometimes buffer overflows can crash the authentication system</a:t>
            </a:r>
          </a:p>
          <a:p>
            <a:r>
              <a:rPr lang="en-US" dirty="0"/>
              <a:t>Sometimes authentication is not needed</a:t>
            </a:r>
          </a:p>
          <a:p>
            <a:pPr lvl="1"/>
            <a:r>
              <a:rPr lang="en-US" b="1" dirty="0">
                <a:latin typeface="Courier New" pitchFamily="49" charset="0"/>
                <a:cs typeface="Courier New" pitchFamily="49" charset="0"/>
              </a:rPr>
              <a:t>.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rhosts</a:t>
            </a:r>
            <a:r>
              <a:rPr lang="en-US" dirty="0"/>
              <a:t> and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.rlogin</a:t>
            </a:r>
            <a:r>
              <a:rPr lang="en-US" dirty="0"/>
              <a:t> files in Unix</a:t>
            </a:r>
          </a:p>
          <a:p>
            <a:pPr lvl="1"/>
            <a:r>
              <a:rPr lang="en-US" dirty="0"/>
              <a:t>Guest accounts</a:t>
            </a:r>
          </a:p>
          <a:p>
            <a:r>
              <a:rPr lang="en-US" dirty="0"/>
              <a:t>Default passwords on routers and other devices that never get changed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203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Authentication attacks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/>
              <a:t>Spoofing</a:t>
            </a:r>
            <a:r>
              <a:rPr lang="en-US" dirty="0"/>
              <a:t> is when an attacker carries out one end of a networked exchange</a:t>
            </a:r>
          </a:p>
          <a:p>
            <a:r>
              <a:rPr lang="en-US" dirty="0"/>
              <a:t>A </a:t>
            </a:r>
            <a:r>
              <a:rPr lang="en-US" b="1" dirty="0"/>
              <a:t>masquerade</a:t>
            </a:r>
            <a:r>
              <a:rPr lang="en-US" dirty="0"/>
              <a:t> is spoofing where a host pretends to be another host</a:t>
            </a:r>
          </a:p>
          <a:p>
            <a:pPr lvl="1"/>
            <a:r>
              <a:rPr lang="en-US" dirty="0"/>
              <a:t>URL confusion:  someone types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hotmale.com</a:t>
            </a:r>
            <a:r>
              <a:rPr lang="en-US" dirty="0"/>
              <a:t> (don't go there!) 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gogle.com</a:t>
            </a:r>
          </a:p>
          <a:p>
            <a:r>
              <a:rPr lang="en-US" b="1" dirty="0"/>
              <a:t>Phishing</a:t>
            </a:r>
            <a:r>
              <a:rPr lang="en-US" dirty="0"/>
              <a:t> is a form of masquerading</a:t>
            </a:r>
          </a:p>
          <a:p>
            <a:r>
              <a:rPr lang="en-US" b="1" dirty="0"/>
              <a:t>Session hijacking</a:t>
            </a:r>
            <a:r>
              <a:rPr lang="en-US" dirty="0"/>
              <a:t> (or </a:t>
            </a:r>
            <a:r>
              <a:rPr lang="en-US" b="1" dirty="0" err="1"/>
              <a:t>sidejacking</a:t>
            </a:r>
            <a:r>
              <a:rPr lang="en-US" dirty="0"/>
              <a:t>) is carrying on a session started by someone else</a:t>
            </a:r>
          </a:p>
          <a:p>
            <a:pPr lvl="1"/>
            <a:r>
              <a:rPr lang="en-US" dirty="0"/>
              <a:t>Login is encrypted, the rest of the data often isn't</a:t>
            </a:r>
          </a:p>
          <a:p>
            <a:pPr lvl="1"/>
            <a:r>
              <a:rPr lang="en-US" dirty="0" err="1"/>
              <a:t>Firesheep</a:t>
            </a:r>
            <a:r>
              <a:rPr lang="en-US" dirty="0"/>
              <a:t> allows you to log on to other people's Facebook and Twitter accounts in, say, the same coffeeshop</a:t>
            </a:r>
          </a:p>
          <a:p>
            <a:r>
              <a:rPr lang="en-US" b="1" dirty="0"/>
              <a:t>Man-in-the-middle</a:t>
            </a:r>
            <a:r>
              <a:rPr lang="en-US" dirty="0"/>
              <a:t> attacks</a:t>
            </a:r>
          </a:p>
        </p:txBody>
      </p:sp>
    </p:spTree>
    <p:extLst>
      <p:ext uri="{BB962C8B-B14F-4D97-AF65-F5344CB8AC3E}">
        <p14:creationId xmlns:p14="http://schemas.microsoft.com/office/powerpoint/2010/main" val="3151561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Confidentiality threats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Misdelivery</a:t>
            </a:r>
            <a:endParaRPr lang="en-US" dirty="0"/>
          </a:p>
          <a:p>
            <a:pPr lvl="1"/>
            <a:r>
              <a:rPr lang="en-US" dirty="0"/>
              <a:t>Data can have bad addresses, occasionally because of computer error</a:t>
            </a:r>
          </a:p>
          <a:p>
            <a:pPr lvl="1"/>
            <a:r>
              <a:rPr lang="en-US" dirty="0"/>
              <a:t>Human error (e.g. James Hughes (student) instead of James Hughes (professor)) is more common)</a:t>
            </a:r>
          </a:p>
          <a:p>
            <a:r>
              <a:rPr lang="en-US" dirty="0"/>
              <a:t>Exposure of data can happen because of wiretapping or unsecure systems anywhere along the network</a:t>
            </a:r>
          </a:p>
          <a:p>
            <a:r>
              <a:rPr lang="en-US" dirty="0"/>
              <a:t>Traffic flow analysis</a:t>
            </a:r>
          </a:p>
          <a:p>
            <a:pPr lvl="1"/>
            <a:r>
              <a:rPr lang="en-US" dirty="0"/>
              <a:t>Data might be encrypted</a:t>
            </a:r>
          </a:p>
          <a:p>
            <a:pPr lvl="1"/>
            <a:r>
              <a:rPr lang="en-US" dirty="0"/>
              <a:t>Even so, it is very hard to hide where the data is going to and where it is coming from</a:t>
            </a:r>
          </a:p>
          <a:p>
            <a:pPr lvl="1"/>
            <a:r>
              <a:rPr lang="en-US" dirty="0"/>
              <a:t>Tor and other </a:t>
            </a:r>
            <a:r>
              <a:rPr lang="en-US" dirty="0" err="1"/>
              <a:t>anonymization</a:t>
            </a:r>
            <a:r>
              <a:rPr lang="en-US" dirty="0"/>
              <a:t> networks try to fix this</a:t>
            </a:r>
          </a:p>
        </p:txBody>
      </p:sp>
    </p:spTree>
    <p:extLst>
      <p:ext uri="{BB962C8B-B14F-4D97-AF65-F5344CB8AC3E}">
        <p14:creationId xmlns:p14="http://schemas.microsoft.com/office/powerpoint/2010/main" val="2612528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7E1FA-2E34-4FDD-A423-FB9EBC928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Olivia Crespo </a:t>
            </a:r>
            <a:r>
              <a:rPr lang="en-US" dirty="0"/>
              <a:t>Presents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F61BBB-9107-420A-BADA-A2C2E0CEC6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477885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Integrity threats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Attackers can falsify some or all of a message, using attacks we've talked about</a:t>
            </a:r>
          </a:p>
          <a:p>
            <a:pPr lvl="1"/>
            <a:r>
              <a:rPr lang="en-US" dirty="0"/>
              <a:t>Parts of messages can be combined</a:t>
            </a:r>
          </a:p>
          <a:p>
            <a:pPr lvl="1"/>
            <a:r>
              <a:rPr lang="en-US" dirty="0"/>
              <a:t>Messages can be redirected or deleted</a:t>
            </a:r>
          </a:p>
          <a:p>
            <a:pPr lvl="1"/>
            <a:r>
              <a:rPr lang="en-US" dirty="0"/>
              <a:t>Old messages can also be replayed</a:t>
            </a:r>
          </a:p>
          <a:p>
            <a:r>
              <a:rPr lang="en-US" dirty="0"/>
              <a:t>Noise can degrade the signals</a:t>
            </a:r>
          </a:p>
          <a:p>
            <a:pPr lvl="1"/>
            <a:r>
              <a:rPr lang="en-US" dirty="0"/>
              <a:t>All modern network protocols have error correction built in</a:t>
            </a:r>
          </a:p>
          <a:p>
            <a:r>
              <a:rPr lang="en-US" dirty="0"/>
              <a:t>Malformed packets can crash systems</a:t>
            </a:r>
          </a:p>
          <a:p>
            <a:r>
              <a:rPr lang="en-US" dirty="0"/>
              <a:t>Protocols often have vulnerabilities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536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Denial of service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Networks are one of the best places to launch an attack on availability</a:t>
            </a:r>
          </a:p>
          <a:p>
            <a:r>
              <a:rPr lang="en-US" dirty="0"/>
              <a:t>In this setting, these are usually called </a:t>
            </a:r>
            <a:r>
              <a:rPr lang="en-US" b="1" dirty="0"/>
              <a:t>denial of service</a:t>
            </a:r>
            <a:r>
              <a:rPr lang="en-US" dirty="0"/>
              <a:t> (</a:t>
            </a:r>
            <a:r>
              <a:rPr lang="en-US" dirty="0" err="1"/>
              <a:t>DoS</a:t>
            </a:r>
            <a:r>
              <a:rPr lang="en-US" dirty="0"/>
              <a:t>) attacks</a:t>
            </a:r>
          </a:p>
          <a:p>
            <a:r>
              <a:rPr lang="en-US" dirty="0"/>
              <a:t>Transmission failure can happen because a line is cut or because there is too much noise</a:t>
            </a:r>
          </a:p>
          <a:p>
            <a:r>
              <a:rPr lang="en-US" dirty="0"/>
              <a:t>Flooding is a common technique</a:t>
            </a:r>
          </a:p>
          <a:p>
            <a:pPr lvl="1"/>
            <a:r>
              <a:rPr lang="en-US" dirty="0"/>
              <a:t>Ask for too many connections</a:t>
            </a:r>
          </a:p>
          <a:p>
            <a:pPr lvl="1"/>
            <a:r>
              <a:rPr lang="en-US" dirty="0"/>
              <a:t>Request too many of some other service</a:t>
            </a:r>
          </a:p>
          <a:p>
            <a:r>
              <a:rPr lang="en-US" b="1" dirty="0"/>
              <a:t>Distributed denial of service</a:t>
            </a:r>
            <a:r>
              <a:rPr lang="en-US" dirty="0"/>
              <a:t> (</a:t>
            </a:r>
            <a:r>
              <a:rPr lang="en-US" dirty="0" err="1"/>
              <a:t>DDoS</a:t>
            </a:r>
            <a:r>
              <a:rPr lang="en-US" dirty="0"/>
              <a:t>) attacks are common (often using zombies or botnets) to make a more damaging and hard to trace attack</a:t>
            </a:r>
          </a:p>
        </p:txBody>
      </p:sp>
    </p:spTree>
    <p:extLst>
      <p:ext uri="{BB962C8B-B14F-4D97-AF65-F5344CB8AC3E}">
        <p14:creationId xmlns:p14="http://schemas.microsoft.com/office/powerpoint/2010/main" val="292533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Denial</a:t>
            </a:r>
            <a:r>
              <a:rPr lang="en-US" baseline="0" dirty="0"/>
              <a:t> of service attacks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TCP SYN floods</a:t>
            </a:r>
          </a:p>
          <a:p>
            <a:pPr lvl="1"/>
            <a:r>
              <a:rPr lang="en-US" dirty="0"/>
              <a:t>Exploit the three-way handshake</a:t>
            </a:r>
          </a:p>
          <a:p>
            <a:r>
              <a:rPr lang="en-US" dirty="0"/>
              <a:t>Echo-</a:t>
            </a:r>
            <a:r>
              <a:rPr lang="en-US" dirty="0" err="1"/>
              <a:t>chargen</a:t>
            </a:r>
            <a:endParaRPr lang="en-US" dirty="0"/>
          </a:p>
          <a:p>
            <a:pPr lvl="1"/>
            <a:r>
              <a:rPr lang="en-US" dirty="0" err="1"/>
              <a:t>Chargen</a:t>
            </a:r>
            <a:r>
              <a:rPr lang="en-US" dirty="0"/>
              <a:t> sets up a stream of packets for testing</a:t>
            </a:r>
          </a:p>
          <a:p>
            <a:pPr lvl="1"/>
            <a:r>
              <a:rPr lang="en-US" dirty="0"/>
              <a:t>Echo packets are supposed to be sent back to the sender</a:t>
            </a:r>
          </a:p>
          <a:p>
            <a:pPr lvl="1"/>
            <a:r>
              <a:rPr lang="en-US" dirty="0"/>
              <a:t>If you can trick a server into sending echo packets to itself, it will respond to its own packets forever</a:t>
            </a:r>
          </a:p>
          <a:p>
            <a:r>
              <a:rPr lang="en-US" dirty="0"/>
              <a:t>Ping of death</a:t>
            </a:r>
          </a:p>
          <a:p>
            <a:pPr lvl="1"/>
            <a:r>
              <a:rPr lang="en-US" dirty="0"/>
              <a:t>A ping packet requests a reply</a:t>
            </a:r>
          </a:p>
          <a:p>
            <a:pPr lvl="1"/>
            <a:r>
              <a:rPr lang="en-US" dirty="0"/>
              <a:t>If you can send more pings than a server can handle, it goes down</a:t>
            </a:r>
          </a:p>
          <a:p>
            <a:pPr lvl="1"/>
            <a:r>
              <a:rPr lang="en-US" dirty="0"/>
              <a:t>Only works if the attacker has more bandwidth than the victim (</a:t>
            </a:r>
            <a:r>
              <a:rPr lang="en-US" dirty="0" err="1"/>
              <a:t>DDoS</a:t>
            </a:r>
            <a:r>
              <a:rPr lang="en-US" dirty="0"/>
              <a:t> helps)</a:t>
            </a:r>
          </a:p>
          <a:p>
            <a:r>
              <a:rPr lang="en-US" dirty="0"/>
              <a:t>Smurf</a:t>
            </a:r>
          </a:p>
          <a:p>
            <a:pPr lvl="1"/>
            <a:r>
              <a:rPr lang="en-US" dirty="0"/>
              <a:t>A ping packet is broadcast to everyone, with the victim spoofed as the originator</a:t>
            </a:r>
          </a:p>
          <a:p>
            <a:pPr lvl="1"/>
            <a:r>
              <a:rPr lang="en-US" dirty="0"/>
              <a:t>All the hosts try to ping the victim</a:t>
            </a:r>
          </a:p>
          <a:p>
            <a:pPr lvl="1"/>
            <a:r>
              <a:rPr lang="en-US" dirty="0"/>
              <a:t>The real attacker is hidden</a:t>
            </a:r>
          </a:p>
          <a:p>
            <a:r>
              <a:rPr lang="en-US" dirty="0"/>
              <a:t>Teardrop</a:t>
            </a:r>
          </a:p>
          <a:p>
            <a:pPr lvl="1"/>
            <a:r>
              <a:rPr lang="en-US" dirty="0"/>
              <a:t>A teardrop attack uses badly formed IP datagrams</a:t>
            </a:r>
          </a:p>
          <a:p>
            <a:pPr lvl="1"/>
            <a:r>
              <a:rPr lang="en-US" dirty="0"/>
              <a:t>They claim to correspond to overlapping sequences of bytes in a packet</a:t>
            </a:r>
          </a:p>
          <a:p>
            <a:pPr lvl="1"/>
            <a:r>
              <a:rPr lang="en-US" dirty="0"/>
              <a:t>There's no way to put them back together and the system can crash</a:t>
            </a:r>
          </a:p>
        </p:txBody>
      </p:sp>
    </p:spTree>
    <p:extLst>
      <p:ext uri="{BB962C8B-B14F-4D97-AF65-F5344CB8AC3E}">
        <p14:creationId xmlns:p14="http://schemas.microsoft.com/office/powerpoint/2010/main" val="4166151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DNS</a:t>
            </a:r>
            <a:r>
              <a:rPr lang="en-US" baseline="0" dirty="0"/>
              <a:t> attacks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Domain Name System (DNS) uses Domain Name Servers (also DNS) to convert user readable URLs like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google.com</a:t>
            </a:r>
            <a:r>
              <a:rPr lang="en-US" dirty="0"/>
              <a:t> to IP addresses</a:t>
            </a:r>
          </a:p>
          <a:p>
            <a:r>
              <a:rPr lang="en-US" dirty="0"/>
              <a:t>Taking control of a server means that you get to say where google.com is</a:t>
            </a:r>
          </a:p>
          <a:p>
            <a:r>
              <a:rPr lang="en-US" dirty="0"/>
              <a:t>For efficiency, servers cache results from other servers if they didn't know the IP</a:t>
            </a:r>
          </a:p>
          <a:p>
            <a:pPr lvl="1"/>
            <a:r>
              <a:rPr lang="en-US" b="1" dirty="0"/>
              <a:t>DNS cache poisoning</a:t>
            </a:r>
            <a:r>
              <a:rPr lang="en-US" dirty="0"/>
              <a:t> is when an attacker gives a good server a bad IP address</a:t>
            </a:r>
          </a:p>
        </p:txBody>
      </p:sp>
    </p:spTree>
    <p:extLst>
      <p:ext uri="{BB962C8B-B14F-4D97-AF65-F5344CB8AC3E}">
        <p14:creationId xmlns:p14="http://schemas.microsoft.com/office/powerpoint/2010/main" val="2555421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encryption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6858000" cy="4625609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Encryption is important for network security</a:t>
            </a:r>
          </a:p>
          <a:p>
            <a:r>
              <a:rPr lang="en-US" b="1" dirty="0"/>
              <a:t>Link encryption</a:t>
            </a:r>
            <a:r>
              <a:rPr lang="en-US" dirty="0"/>
              <a:t> encrypts data just before going through the physical communication layer</a:t>
            </a:r>
          </a:p>
          <a:p>
            <a:pPr lvl="1"/>
            <a:r>
              <a:rPr lang="en-US" dirty="0"/>
              <a:t>Each link between two hosts could have different encryption</a:t>
            </a:r>
          </a:p>
          <a:p>
            <a:pPr lvl="1"/>
            <a:r>
              <a:rPr lang="en-US" dirty="0"/>
              <a:t>Message are in plaintext within each host</a:t>
            </a:r>
          </a:p>
          <a:p>
            <a:pPr lvl="1"/>
            <a:r>
              <a:rPr lang="en-US" dirty="0"/>
              <a:t>Link encryption is fast and transparent</a:t>
            </a:r>
          </a:p>
          <a:p>
            <a:r>
              <a:rPr lang="en-US" b="1" dirty="0"/>
              <a:t>End-to-end encryption</a:t>
            </a:r>
            <a:r>
              <a:rPr lang="en-US" dirty="0"/>
              <a:t> provides security from one end of the transmission to the other</a:t>
            </a:r>
          </a:p>
          <a:p>
            <a:pPr lvl="1"/>
            <a:r>
              <a:rPr lang="en-US" dirty="0"/>
              <a:t>Slower</a:t>
            </a:r>
          </a:p>
          <a:p>
            <a:pPr lvl="1"/>
            <a:r>
              <a:rPr lang="en-US" dirty="0"/>
              <a:t>Responsibility of the user</a:t>
            </a:r>
          </a:p>
          <a:p>
            <a:pPr lvl="1"/>
            <a:r>
              <a:rPr lang="en-US" dirty="0"/>
              <a:t>Better security for the message in transit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6" y="1905001"/>
            <a:ext cx="3780965" cy="2049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2275" y="4038600"/>
            <a:ext cx="3866325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8036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Database Security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09276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database?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</a:t>
            </a:r>
            <a:r>
              <a:rPr lang="en-US" b="1" dirty="0"/>
              <a:t>database</a:t>
            </a:r>
            <a:r>
              <a:rPr lang="en-US" dirty="0"/>
              <a:t> is a collection of data and a set of rules to organize the data by relationships</a:t>
            </a:r>
          </a:p>
          <a:p>
            <a:r>
              <a:rPr lang="en-US" dirty="0"/>
              <a:t>A </a:t>
            </a:r>
            <a:r>
              <a:rPr lang="en-US" b="1" dirty="0"/>
              <a:t>database administrator</a:t>
            </a:r>
            <a:r>
              <a:rPr lang="en-US" dirty="0"/>
              <a:t> makes the rules and controls access</a:t>
            </a:r>
          </a:p>
          <a:p>
            <a:r>
              <a:rPr lang="en-US" dirty="0"/>
              <a:t>A </a:t>
            </a:r>
            <a:r>
              <a:rPr lang="en-US" b="1" dirty="0"/>
              <a:t>database management system</a:t>
            </a:r>
            <a:r>
              <a:rPr lang="en-US" dirty="0"/>
              <a:t> (</a:t>
            </a:r>
            <a:r>
              <a:rPr lang="en-US" b="1" dirty="0"/>
              <a:t>DBMS</a:t>
            </a:r>
            <a:r>
              <a:rPr lang="en-US" dirty="0"/>
              <a:t>) is the program through which the user interacts with the database</a:t>
            </a:r>
          </a:p>
        </p:txBody>
      </p:sp>
    </p:spTree>
    <p:extLst>
      <p:ext uri="{BB962C8B-B14F-4D97-AF65-F5344CB8AC3E}">
        <p14:creationId xmlns:p14="http://schemas.microsoft.com/office/powerpoint/2010/main" val="1943408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Database components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Almost all modern databases use the relational database model</a:t>
            </a:r>
          </a:p>
          <a:p>
            <a:pPr lvl="1"/>
            <a:r>
              <a:rPr lang="en-US" dirty="0"/>
              <a:t>The fundamental unit of organization is a table</a:t>
            </a:r>
          </a:p>
          <a:p>
            <a:pPr lvl="1"/>
            <a:r>
              <a:rPr lang="en-US" dirty="0"/>
              <a:t>An older format for databases was hierarchical, like a tree</a:t>
            </a:r>
          </a:p>
          <a:p>
            <a:r>
              <a:rPr lang="en-US" dirty="0"/>
              <a:t>A table consists of </a:t>
            </a:r>
            <a:r>
              <a:rPr lang="en-US" b="1" dirty="0"/>
              <a:t>records</a:t>
            </a:r>
          </a:p>
          <a:p>
            <a:r>
              <a:rPr lang="en-US" dirty="0"/>
              <a:t>A record consists </a:t>
            </a:r>
            <a:r>
              <a:rPr lang="en-US" b="1" dirty="0"/>
              <a:t>fields</a:t>
            </a:r>
            <a:r>
              <a:rPr lang="en-US" dirty="0"/>
              <a:t> or </a:t>
            </a:r>
            <a:r>
              <a:rPr lang="en-US" b="1" dirty="0"/>
              <a:t>elements</a:t>
            </a:r>
            <a:r>
              <a:rPr lang="en-US" dirty="0"/>
              <a:t>, which are each a specific item of data</a:t>
            </a:r>
          </a:p>
        </p:txBody>
      </p:sp>
    </p:spTree>
    <p:extLst>
      <p:ext uri="{BB962C8B-B14F-4D97-AF65-F5344CB8AC3E}">
        <p14:creationId xmlns:p14="http://schemas.microsoft.com/office/powerpoint/2010/main" val="1017429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ig06-01_rev.jpg                                               0020AF07Macintosh HD                   BBA76DE9: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2514600"/>
            <a:ext cx="5219407" cy="348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Schemas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6248400" cy="485420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 tables in a database are usually related to each other in some way</a:t>
            </a:r>
          </a:p>
          <a:p>
            <a:r>
              <a:rPr lang="en-US" dirty="0"/>
              <a:t>The logical structure of a database is called a </a:t>
            </a:r>
            <a:r>
              <a:rPr lang="en-US" b="1" dirty="0"/>
              <a:t>schema</a:t>
            </a:r>
          </a:p>
          <a:p>
            <a:r>
              <a:rPr lang="en-US" dirty="0"/>
              <a:t>A user may only see part of it, called a </a:t>
            </a:r>
            <a:r>
              <a:rPr lang="en-US" b="1" dirty="0"/>
              <a:t>subschema</a:t>
            </a:r>
          </a:p>
          <a:p>
            <a:r>
              <a:rPr lang="en-US" dirty="0"/>
              <a:t>An </a:t>
            </a:r>
            <a:r>
              <a:rPr lang="en-US" b="1" dirty="0"/>
              <a:t>attribute</a:t>
            </a:r>
            <a:r>
              <a:rPr lang="en-US" dirty="0"/>
              <a:t> is the name of a column</a:t>
            </a:r>
          </a:p>
          <a:p>
            <a:r>
              <a:rPr lang="en-US" dirty="0"/>
              <a:t>A </a:t>
            </a:r>
            <a:r>
              <a:rPr lang="en-US" b="1" dirty="0"/>
              <a:t>relation</a:t>
            </a:r>
            <a:r>
              <a:rPr lang="en-US" dirty="0"/>
              <a:t> is a set of columns</a:t>
            </a:r>
          </a:p>
        </p:txBody>
      </p:sp>
    </p:spTree>
    <p:extLst>
      <p:ext uri="{BB962C8B-B14F-4D97-AF65-F5344CB8AC3E}">
        <p14:creationId xmlns:p14="http://schemas.microsoft.com/office/powerpoint/2010/main" val="438412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query</a:t>
            </a:r>
            <a:r>
              <a:rPr lang="en-US" dirty="0"/>
              <a:t> is the name of a command given to a database by a user</a:t>
            </a:r>
          </a:p>
          <a:p>
            <a:r>
              <a:rPr lang="en-US" dirty="0"/>
              <a:t>Queries can:</a:t>
            </a:r>
          </a:p>
          <a:p>
            <a:pPr lvl="1"/>
            <a:r>
              <a:rPr lang="en-US" dirty="0"/>
              <a:t>Retrieve</a:t>
            </a:r>
          </a:p>
          <a:p>
            <a:pPr lvl="1"/>
            <a:r>
              <a:rPr lang="en-US" dirty="0"/>
              <a:t>Modify</a:t>
            </a:r>
          </a:p>
          <a:p>
            <a:pPr lvl="1"/>
            <a:r>
              <a:rPr lang="en-US" dirty="0"/>
              <a:t>Add</a:t>
            </a:r>
          </a:p>
          <a:p>
            <a:pPr lvl="1"/>
            <a:r>
              <a:rPr lang="en-US" dirty="0"/>
              <a:t>Delete</a:t>
            </a:r>
          </a:p>
          <a:p>
            <a:r>
              <a:rPr lang="en-US" dirty="0"/>
              <a:t>Most databases allow commands to be issued through a variant of SQL</a:t>
            </a:r>
          </a:p>
        </p:txBody>
      </p:sp>
    </p:spTree>
    <p:extLst>
      <p:ext uri="{BB962C8B-B14F-4D97-AF65-F5344CB8AC3E}">
        <p14:creationId xmlns:p14="http://schemas.microsoft.com/office/powerpoint/2010/main" val="435821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164132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Database security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Because they are a central part of modern business, several aspects of database security are crucial:</a:t>
            </a:r>
          </a:p>
          <a:p>
            <a:pPr lvl="1"/>
            <a:r>
              <a:rPr lang="en-US" dirty="0"/>
              <a:t>Physical database integrity</a:t>
            </a:r>
          </a:p>
          <a:p>
            <a:pPr lvl="1"/>
            <a:r>
              <a:rPr lang="en-US" dirty="0"/>
              <a:t>Logical database integrity</a:t>
            </a:r>
          </a:p>
          <a:p>
            <a:pPr lvl="1"/>
            <a:r>
              <a:rPr lang="en-US" dirty="0"/>
              <a:t>Element integrity</a:t>
            </a:r>
          </a:p>
          <a:p>
            <a:pPr lvl="1"/>
            <a:r>
              <a:rPr lang="en-US" dirty="0"/>
              <a:t>Access control</a:t>
            </a:r>
          </a:p>
          <a:p>
            <a:pPr lvl="1"/>
            <a:r>
              <a:rPr lang="en-US" dirty="0"/>
              <a:t>User authentication</a:t>
            </a:r>
          </a:p>
          <a:p>
            <a:pPr lvl="1"/>
            <a:r>
              <a:rPr lang="en-US" dirty="0"/>
              <a:t>Availability</a:t>
            </a:r>
          </a:p>
        </p:txBody>
      </p:sp>
    </p:spTree>
    <p:extLst>
      <p:ext uri="{BB962C8B-B14F-4D97-AF65-F5344CB8AC3E}">
        <p14:creationId xmlns:p14="http://schemas.microsoft.com/office/powerpoint/2010/main" val="2352693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Reliability and integrity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Reliability</a:t>
            </a:r>
            <a:r>
              <a:rPr lang="en-US" dirty="0"/>
              <a:t> is a measure of how long a software system can run without failing</a:t>
            </a:r>
          </a:p>
          <a:p>
            <a:pPr lvl="1"/>
            <a:r>
              <a:rPr lang="en-US" dirty="0"/>
              <a:t>Reliability is often quoted in terms of uptime percentage</a:t>
            </a:r>
          </a:p>
          <a:p>
            <a:pPr lvl="1"/>
            <a:r>
              <a:rPr lang="en-US" dirty="0"/>
              <a:t>Or mean time between failures</a:t>
            </a:r>
          </a:p>
          <a:p>
            <a:r>
              <a:rPr lang="en-US" dirty="0"/>
              <a:t>Database reliability and integrity has three aspects:</a:t>
            </a:r>
          </a:p>
          <a:p>
            <a:pPr lvl="1"/>
            <a:r>
              <a:rPr lang="en-US" dirty="0"/>
              <a:t>Database integrity</a:t>
            </a:r>
          </a:p>
          <a:p>
            <a:pPr lvl="2"/>
            <a:r>
              <a:rPr lang="en-US" dirty="0"/>
              <a:t>Is the database as a whole protected from disk failure or corruption</a:t>
            </a:r>
          </a:p>
          <a:p>
            <a:pPr lvl="1"/>
            <a:r>
              <a:rPr lang="en-US" dirty="0"/>
              <a:t>Element integrity</a:t>
            </a:r>
          </a:p>
          <a:p>
            <a:pPr lvl="2"/>
            <a:r>
              <a:rPr lang="en-US" dirty="0"/>
              <a:t>Are only authorized users allowed to change elements</a:t>
            </a:r>
          </a:p>
          <a:p>
            <a:pPr lvl="1"/>
            <a:r>
              <a:rPr lang="en-US" dirty="0"/>
              <a:t>Element accuracy</a:t>
            </a:r>
          </a:p>
          <a:p>
            <a:pPr lvl="2"/>
            <a:r>
              <a:rPr lang="en-US" dirty="0"/>
              <a:t>Are the values in the elements correct</a:t>
            </a:r>
          </a:p>
        </p:txBody>
      </p:sp>
    </p:spTree>
    <p:extLst>
      <p:ext uri="{BB962C8B-B14F-4D97-AF65-F5344CB8AC3E}">
        <p14:creationId xmlns:p14="http://schemas.microsoft.com/office/powerpoint/2010/main" val="3151275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Two-phase update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 key problem for database integrity is what happens if the system fails in the middle of an update</a:t>
            </a:r>
          </a:p>
          <a:p>
            <a:pPr lvl="1"/>
            <a:r>
              <a:rPr lang="en-US" dirty="0"/>
              <a:t>Then the database is inconsistent</a:t>
            </a:r>
          </a:p>
          <a:p>
            <a:r>
              <a:rPr lang="en-US" dirty="0"/>
              <a:t>A two-phase update is a common solution</a:t>
            </a:r>
          </a:p>
          <a:p>
            <a:pPr lvl="1"/>
            <a:r>
              <a:rPr lang="en-US" dirty="0"/>
              <a:t>During the </a:t>
            </a:r>
            <a:r>
              <a:rPr lang="en-US" b="1" dirty="0"/>
              <a:t>intent</a:t>
            </a:r>
            <a:r>
              <a:rPr lang="en-US" dirty="0"/>
              <a:t> phase, the DBMS computes the results needed for the update, but does not change the database </a:t>
            </a:r>
          </a:p>
          <a:p>
            <a:pPr lvl="1"/>
            <a:r>
              <a:rPr lang="en-US" dirty="0"/>
              <a:t>During the </a:t>
            </a:r>
            <a:r>
              <a:rPr lang="en-US" b="1" dirty="0"/>
              <a:t>commit</a:t>
            </a:r>
            <a:r>
              <a:rPr lang="en-US" dirty="0"/>
              <a:t> phase, it changes all of the fields to the values computed in the intent phase</a:t>
            </a:r>
          </a:p>
          <a:p>
            <a:pPr lvl="1"/>
            <a:r>
              <a:rPr lang="en-US" dirty="0"/>
              <a:t>If the intent phase fails, the DBMS can start over from the beginning</a:t>
            </a:r>
          </a:p>
          <a:p>
            <a:pPr lvl="1"/>
            <a:r>
              <a:rPr lang="en-US" dirty="0"/>
              <a:t>If the commit phase fails, the DBMS can try to write all the data from the intent phase again</a:t>
            </a:r>
          </a:p>
        </p:txBody>
      </p:sp>
    </p:spTree>
    <p:extLst>
      <p:ext uri="{BB962C8B-B14F-4D97-AF65-F5344CB8AC3E}">
        <p14:creationId xmlns:p14="http://schemas.microsoft.com/office/powerpoint/2010/main" val="440698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Disclosure of sensitive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The most serious disclosure of sensitive data is its exact value</a:t>
            </a:r>
          </a:p>
          <a:p>
            <a:r>
              <a:rPr lang="en-US" dirty="0"/>
              <a:t>Bounds can also be disclosed</a:t>
            </a:r>
          </a:p>
          <a:p>
            <a:pPr lvl="1"/>
            <a:r>
              <a:rPr lang="en-US" dirty="0"/>
              <a:t>Example: highest salary and lowest salary</a:t>
            </a:r>
          </a:p>
          <a:p>
            <a:pPr lvl="1"/>
            <a:r>
              <a:rPr lang="en-US" dirty="0"/>
              <a:t>If the user can manipulate the bounds, he or she can search for specific values</a:t>
            </a:r>
          </a:p>
          <a:p>
            <a:r>
              <a:rPr lang="en-US" dirty="0"/>
              <a:t>Negative result</a:t>
            </a:r>
          </a:p>
          <a:p>
            <a:pPr lvl="1"/>
            <a:r>
              <a:rPr lang="en-US" dirty="0"/>
              <a:t>Felonies is not zero</a:t>
            </a:r>
          </a:p>
          <a:p>
            <a:pPr lvl="1"/>
            <a:r>
              <a:rPr lang="en-US" dirty="0"/>
              <a:t>Visits to the oncology ward is not zero</a:t>
            </a:r>
          </a:p>
          <a:p>
            <a:r>
              <a:rPr lang="en-US" dirty="0"/>
              <a:t>Existence</a:t>
            </a:r>
          </a:p>
          <a:p>
            <a:pPr lvl="1"/>
            <a:r>
              <a:rPr lang="en-US" dirty="0"/>
              <a:t>Knowing that a field even exists means someone is using it</a:t>
            </a:r>
          </a:p>
          <a:p>
            <a:r>
              <a:rPr lang="en-US" dirty="0"/>
              <a:t>Probable value</a:t>
            </a:r>
          </a:p>
          <a:p>
            <a:pPr lvl="1"/>
            <a:r>
              <a:rPr lang="en-US" dirty="0"/>
              <a:t>How many people are in Bob's dorm room? 2</a:t>
            </a:r>
          </a:p>
          <a:p>
            <a:pPr lvl="1"/>
            <a:r>
              <a:rPr lang="en-US" dirty="0"/>
              <a:t>How many people in Bob's dorm room pirate movies? 1</a:t>
            </a:r>
          </a:p>
          <a:p>
            <a:pPr lvl="1"/>
            <a:r>
              <a:rPr lang="en-US" dirty="0"/>
              <a:t>There's a 50% chance that Bob pirates movies</a:t>
            </a:r>
          </a:p>
        </p:txBody>
      </p:sp>
    </p:spTree>
    <p:extLst>
      <p:ext uri="{BB962C8B-B14F-4D97-AF65-F5344CB8AC3E}">
        <p14:creationId xmlns:p14="http://schemas.microsoft.com/office/powerpoint/2010/main" val="2804623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Direct attack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a direct attack on sensitive information, a user will try to determine the values of a sensitive field by finding the right query</a:t>
            </a:r>
          </a:p>
          <a:p>
            <a:r>
              <a:rPr lang="en-US" dirty="0"/>
              <a:t>Sometimes an unusual query will be used to bypass checks</a:t>
            </a:r>
          </a:p>
        </p:txBody>
      </p:sp>
    </p:spTree>
    <p:extLst>
      <p:ext uri="{BB962C8B-B14F-4D97-AF65-F5344CB8AC3E}">
        <p14:creationId xmlns:p14="http://schemas.microsoft.com/office/powerpoint/2010/main" val="3196243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Indirect attack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avoid leaking sensitive data, some DBMSs allow statistics to be reported</a:t>
            </a:r>
          </a:p>
          <a:p>
            <a:r>
              <a:rPr lang="en-US" dirty="0"/>
              <a:t>Each of the following statistics can be attacked in different ways:</a:t>
            </a:r>
          </a:p>
          <a:p>
            <a:pPr lvl="1"/>
            <a:r>
              <a:rPr lang="en-US" dirty="0"/>
              <a:t>Sum</a:t>
            </a:r>
          </a:p>
          <a:p>
            <a:pPr lvl="1"/>
            <a:r>
              <a:rPr lang="en-US" dirty="0"/>
              <a:t>Count</a:t>
            </a:r>
          </a:p>
          <a:p>
            <a:pPr lvl="1"/>
            <a:r>
              <a:rPr lang="en-US" dirty="0"/>
              <a:t>Mean</a:t>
            </a:r>
          </a:p>
          <a:p>
            <a:pPr lvl="1"/>
            <a:r>
              <a:rPr lang="en-US" dirty="0"/>
              <a:t>Median</a:t>
            </a:r>
          </a:p>
        </p:txBody>
      </p:sp>
    </p:spTree>
    <p:extLst>
      <p:ext uri="{BB962C8B-B14F-4D97-AF65-F5344CB8AC3E}">
        <p14:creationId xmlns:p14="http://schemas.microsoft.com/office/powerpoint/2010/main" val="953958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Protecting against inference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Suppress obviously sensitive information</a:t>
            </a:r>
          </a:p>
          <a:p>
            <a:pPr lvl="1"/>
            <a:r>
              <a:rPr lang="en-US" dirty="0"/>
              <a:t>Easy, but incomplete</a:t>
            </a:r>
          </a:p>
          <a:p>
            <a:r>
              <a:rPr lang="en-US" dirty="0"/>
              <a:t>Track what the user knows</a:t>
            </a:r>
          </a:p>
          <a:p>
            <a:pPr lvl="1"/>
            <a:r>
              <a:rPr lang="en-US" dirty="0"/>
              <a:t>Expensive in terms of computation and storage requirements</a:t>
            </a:r>
          </a:p>
          <a:p>
            <a:pPr lvl="1"/>
            <a:r>
              <a:rPr lang="en-US" dirty="0"/>
              <a:t>Analysis may be difficult</a:t>
            </a:r>
          </a:p>
          <a:p>
            <a:pPr lvl="1"/>
            <a:r>
              <a:rPr lang="en-US" dirty="0"/>
              <a:t>Multiple users can conspire together</a:t>
            </a:r>
          </a:p>
          <a:p>
            <a:r>
              <a:rPr lang="en-US" dirty="0"/>
              <a:t>Disguise the data</a:t>
            </a:r>
          </a:p>
          <a:p>
            <a:pPr lvl="1"/>
            <a:r>
              <a:rPr lang="en-US" dirty="0"/>
              <a:t>Data is hidden</a:t>
            </a:r>
          </a:p>
          <a:p>
            <a:pPr lvl="1"/>
            <a:r>
              <a:rPr lang="en-US" dirty="0"/>
              <a:t>Users who are not trying to get sensitive data get slightly wrong answers</a:t>
            </a:r>
          </a:p>
        </p:txBody>
      </p:sp>
    </p:spTree>
    <p:extLst>
      <p:ext uri="{BB962C8B-B14F-4D97-AF65-F5344CB8AC3E}">
        <p14:creationId xmlns:p14="http://schemas.microsoft.com/office/powerpoint/2010/main" val="2834210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Integrity and confidentiality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Integrity is difficult, but we can assign levels of trust</a:t>
            </a:r>
          </a:p>
          <a:p>
            <a:pPr lvl="1"/>
            <a:r>
              <a:rPr lang="en-US" dirty="0"/>
              <a:t>It is necessarily not going to be as rigorous as </a:t>
            </a:r>
            <a:r>
              <a:rPr lang="en-US" dirty="0" err="1"/>
              <a:t>Biba</a:t>
            </a:r>
            <a:endParaRPr lang="en-US" dirty="0"/>
          </a:p>
          <a:p>
            <a:r>
              <a:rPr lang="en-US" dirty="0"/>
              <a:t>Confidentiality</a:t>
            </a:r>
          </a:p>
          <a:p>
            <a:pPr lvl="1"/>
            <a:r>
              <a:rPr lang="en-US" dirty="0"/>
              <a:t>Difficult and causes redundancies since top secret information cannot be visible in any way to low clearance users</a:t>
            </a:r>
          </a:p>
          <a:p>
            <a:pPr lvl="1"/>
            <a:r>
              <a:rPr lang="en-US" dirty="0"/>
              <a:t>Worse, we don't want to leak any information by preventing a record from being added with a particular primary key (because there is a hidden record that already has that primary key)</a:t>
            </a:r>
          </a:p>
          <a:p>
            <a:pPr lvl="1"/>
            <a:r>
              <a:rPr lang="en-US" b="1" dirty="0" err="1"/>
              <a:t>Polyinstantiation</a:t>
            </a:r>
            <a:r>
              <a:rPr lang="en-US" dirty="0"/>
              <a:t> means that records with similar or identical primary keys (but different data) can exist at different security levels</a:t>
            </a:r>
          </a:p>
        </p:txBody>
      </p:sp>
    </p:spTree>
    <p:extLst>
      <p:ext uri="{BB962C8B-B14F-4D97-AF65-F5344CB8AC3E}">
        <p14:creationId xmlns:p14="http://schemas.microsoft.com/office/powerpoint/2010/main" val="1943926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642996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 2 is on Monday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Security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45913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Exam 2 is Monday</a:t>
            </a:r>
            <a:endParaRPr lang="en-US" dirty="0"/>
          </a:p>
          <a:p>
            <a:r>
              <a:rPr lang="en-US" dirty="0"/>
              <a:t>Work on Project 3</a:t>
            </a:r>
          </a:p>
          <a:p>
            <a:r>
              <a:rPr lang="en-US" dirty="0"/>
              <a:t>Work on Assignment 4</a:t>
            </a:r>
          </a:p>
          <a:p>
            <a:pPr lvl="1"/>
            <a:r>
              <a:rPr lang="en-US" b="1" dirty="0"/>
              <a:t>Due next Friday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6434</TotalTime>
  <Words>5097</Words>
  <Application>Microsoft Office PowerPoint</Application>
  <PresentationFormat>Widescreen</PresentationFormat>
  <Paragraphs>783</Paragraphs>
  <Slides>90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90</vt:i4>
      </vt:variant>
    </vt:vector>
  </HeadingPairs>
  <TitlesOfParts>
    <vt:vector size="99" baseType="lpstr">
      <vt:lpstr>Arial</vt:lpstr>
      <vt:lpstr>Calibri</vt:lpstr>
      <vt:lpstr>Corbel</vt:lpstr>
      <vt:lpstr>Courier New</vt:lpstr>
      <vt:lpstr>Symbol</vt:lpstr>
      <vt:lpstr>Wingdings</vt:lpstr>
      <vt:lpstr>Wingdings 2</vt:lpstr>
      <vt:lpstr>Wingdings 3</vt:lpstr>
      <vt:lpstr>Module</vt:lpstr>
      <vt:lpstr>COMP 4290</vt:lpstr>
      <vt:lpstr>Collect Passwords and Secret Phrases</vt:lpstr>
      <vt:lpstr>Last time</vt:lpstr>
      <vt:lpstr>Questions?</vt:lpstr>
      <vt:lpstr>Project 3</vt:lpstr>
      <vt:lpstr>Assignment 4</vt:lpstr>
      <vt:lpstr>Olivia Crespo Presents</vt:lpstr>
      <vt:lpstr>Review</vt:lpstr>
      <vt:lpstr>Program Security</vt:lpstr>
      <vt:lpstr>Buffer overflow</vt:lpstr>
      <vt:lpstr>Incomplete mediation</vt:lpstr>
      <vt:lpstr>Time-of-check to time-to-use</vt:lpstr>
      <vt:lpstr>Viruses</vt:lpstr>
      <vt:lpstr>Where Viruses Live</vt:lpstr>
      <vt:lpstr>Virus Signatures</vt:lpstr>
      <vt:lpstr>Polymorphic viruses</vt:lpstr>
      <vt:lpstr>Targeted malicious code</vt:lpstr>
      <vt:lpstr>Testing to prevent programming flaws</vt:lpstr>
      <vt:lpstr>Testing methodologies</vt:lpstr>
      <vt:lpstr>Secure design principles</vt:lpstr>
      <vt:lpstr>Web Security – User Side</vt:lpstr>
      <vt:lpstr>Browser security issues</vt:lpstr>
      <vt:lpstr>Man-in-the-Browser</vt:lpstr>
      <vt:lpstr>Page-in-the-middle</vt:lpstr>
      <vt:lpstr>Program download substitution</vt:lpstr>
      <vt:lpstr>User-in-the-middle</vt:lpstr>
      <vt:lpstr>Browser authentication issues</vt:lpstr>
      <vt:lpstr>Authentication approaches</vt:lpstr>
      <vt:lpstr>Defaced web site</vt:lpstr>
      <vt:lpstr>Fake website</vt:lpstr>
      <vt:lpstr>Protecting websites</vt:lpstr>
      <vt:lpstr>Web bugs</vt:lpstr>
      <vt:lpstr>Clickjacking</vt:lpstr>
      <vt:lpstr>Obtaining user or website data</vt:lpstr>
      <vt:lpstr>Fake e-mail</vt:lpstr>
      <vt:lpstr>Why do people send spam?</vt:lpstr>
      <vt:lpstr>Dealing with spam</vt:lpstr>
      <vt:lpstr>E-mail spoofing</vt:lpstr>
      <vt:lpstr>Phishing</vt:lpstr>
      <vt:lpstr>OS Security</vt:lpstr>
      <vt:lpstr>Separation</vt:lpstr>
      <vt:lpstr>Memory protection</vt:lpstr>
      <vt:lpstr>Storing access control information</vt:lpstr>
      <vt:lpstr>Access control matrix example</vt:lpstr>
      <vt:lpstr>Bell-LaPadula overview</vt:lpstr>
      <vt:lpstr>Security clearances</vt:lpstr>
      <vt:lpstr>Adding compartments</vt:lpstr>
      <vt:lpstr>Romaine lattice</vt:lpstr>
      <vt:lpstr>Bell-La Padula properties</vt:lpstr>
      <vt:lpstr>Chinese Wall model</vt:lpstr>
      <vt:lpstr>COI Examples</vt:lpstr>
      <vt:lpstr>Chinese Wall overview</vt:lpstr>
      <vt:lpstr>Biba model</vt:lpstr>
      <vt:lpstr>Mandatory and discretionary access control</vt:lpstr>
      <vt:lpstr>Network Security</vt:lpstr>
      <vt:lpstr>Packet switched vs. circuit switched</vt:lpstr>
      <vt:lpstr>Network strength</vt:lpstr>
      <vt:lpstr>Terminology</vt:lpstr>
      <vt:lpstr>Network characteristics</vt:lpstr>
      <vt:lpstr>Transmission media</vt:lpstr>
      <vt:lpstr>Layers</vt:lpstr>
      <vt:lpstr>TCP/IP</vt:lpstr>
      <vt:lpstr>TCP/IP</vt:lpstr>
      <vt:lpstr>Reconnaissance</vt:lpstr>
      <vt:lpstr>Eavesdropping and wiretapping</vt:lpstr>
      <vt:lpstr>Wiretapping</vt:lpstr>
      <vt:lpstr>Authentication issues</vt:lpstr>
      <vt:lpstr>Authentication attacks</vt:lpstr>
      <vt:lpstr>Confidentiality threats</vt:lpstr>
      <vt:lpstr>Integrity threats</vt:lpstr>
      <vt:lpstr>Denial of service</vt:lpstr>
      <vt:lpstr>Denial of service attacks</vt:lpstr>
      <vt:lpstr>DNS attacks</vt:lpstr>
      <vt:lpstr>Network encryption</vt:lpstr>
      <vt:lpstr>Database Security</vt:lpstr>
      <vt:lpstr>What is a database?</vt:lpstr>
      <vt:lpstr>Database components</vt:lpstr>
      <vt:lpstr>Schemas</vt:lpstr>
      <vt:lpstr>Queries</vt:lpstr>
      <vt:lpstr>Database security requirements</vt:lpstr>
      <vt:lpstr>Reliability and integrity</vt:lpstr>
      <vt:lpstr>Two-phase update</vt:lpstr>
      <vt:lpstr>Disclosure of sensitive data</vt:lpstr>
      <vt:lpstr>Direct attack</vt:lpstr>
      <vt:lpstr>Indirect attack</vt:lpstr>
      <vt:lpstr>Protecting against inference</vt:lpstr>
      <vt:lpstr>Integrity and confidentiality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631</cp:revision>
  <dcterms:created xsi:type="dcterms:W3CDTF">2009-08-24T20:26:10Z</dcterms:created>
  <dcterms:modified xsi:type="dcterms:W3CDTF">2025-10-30T20:01:23Z</dcterms:modified>
</cp:coreProperties>
</file>